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4" r:id="rId3"/>
    <p:sldId id="271" r:id="rId4"/>
    <p:sldId id="276" r:id="rId5"/>
    <p:sldId id="269" r:id="rId6"/>
    <p:sldId id="270" r:id="rId7"/>
    <p:sldId id="272" r:id="rId8"/>
    <p:sldId id="265" r:id="rId9"/>
    <p:sldId id="277" r:id="rId10"/>
    <p:sldId id="275" r:id="rId11"/>
    <p:sldId id="274" r:id="rId12"/>
    <p:sldId id="266" r:id="rId13"/>
    <p:sldId id="273" r:id="rId1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5FC0EB"/>
    <a:srgbClr val="5CB8E4"/>
    <a:srgbClr val="3DA0D7"/>
    <a:srgbClr val="3B99CE"/>
    <a:srgbClr val="3C9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7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6AE846B-5FA9-48EF-8157-C7BE467B0429}" type="datetimeFigureOut">
              <a:rPr lang="ru-RU" smtClean="0"/>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91099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AE846B-5FA9-48EF-8157-C7BE467B0429}" type="datetimeFigureOut">
              <a:rPr lang="ru-RU" smtClean="0"/>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191629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AE846B-5FA9-48EF-8157-C7BE467B0429}" type="datetimeFigureOut">
              <a:rPr lang="ru-RU" smtClean="0"/>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414681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8E68DC-F20F-3C48-83B2-23B268FE5AB4}"/>
              </a:ext>
            </a:extLst>
          </p:cNvPr>
          <p:cNvSpPr>
            <a:spLocks noGrp="1"/>
          </p:cNvSpPr>
          <p:nvPr>
            <p:ph type="pic" sz="quarter" idx="10"/>
          </p:nvPr>
        </p:nvSpPr>
        <p:spPr>
          <a:xfrm>
            <a:off x="1782082" y="2407331"/>
            <a:ext cx="1278732" cy="1277938"/>
          </a:xfrm>
          <a:solidFill>
            <a:schemeClr val="bg2"/>
          </a:solidFill>
        </p:spPr>
        <p:txBody>
          <a:bodyPr anchor="ctr">
            <a:normAutofit/>
          </a:bodyPr>
          <a:lstStyle>
            <a:lvl1pPr marL="0" indent="0" algn="ctr">
              <a:buNone/>
              <a:defRPr sz="800">
                <a:solidFill>
                  <a:schemeClr val="tx2"/>
                </a:solidFill>
                <a:latin typeface="Montserrat" pitchFamily="2" charset="77"/>
              </a:defRPr>
            </a:lvl1pPr>
          </a:lstStyle>
          <a:p>
            <a:endParaRPr lang="en-RU"/>
          </a:p>
        </p:txBody>
      </p:sp>
      <p:sp>
        <p:nvSpPr>
          <p:cNvPr id="7" name="Picture Placeholder 2">
            <a:extLst>
              <a:ext uri="{FF2B5EF4-FFF2-40B4-BE49-F238E27FC236}">
                <a16:creationId xmlns:a16="http://schemas.microsoft.com/office/drawing/2014/main" id="{1CE6A667-A3BE-9D48-9A47-50AB2499A591}"/>
              </a:ext>
            </a:extLst>
          </p:cNvPr>
          <p:cNvSpPr>
            <a:spLocks noGrp="1"/>
          </p:cNvSpPr>
          <p:nvPr>
            <p:ph type="pic" sz="quarter" idx="11"/>
          </p:nvPr>
        </p:nvSpPr>
        <p:spPr>
          <a:xfrm>
            <a:off x="3734513" y="2407331"/>
            <a:ext cx="1278732" cy="1277938"/>
          </a:xfrm>
          <a:solidFill>
            <a:schemeClr val="bg2"/>
          </a:solidFill>
        </p:spPr>
        <p:txBody>
          <a:bodyPr anchor="ctr">
            <a:normAutofit/>
          </a:bodyPr>
          <a:lstStyle>
            <a:lvl1pPr marL="0" indent="0" algn="ctr">
              <a:buNone/>
              <a:defRPr sz="800">
                <a:solidFill>
                  <a:schemeClr val="tx2"/>
                </a:solidFill>
                <a:latin typeface="Montserrat" pitchFamily="2" charset="77"/>
              </a:defRPr>
            </a:lvl1pPr>
          </a:lstStyle>
          <a:p>
            <a:endParaRPr lang="en-RU"/>
          </a:p>
        </p:txBody>
      </p:sp>
      <p:sp>
        <p:nvSpPr>
          <p:cNvPr id="8" name="Picture Placeholder 2">
            <a:extLst>
              <a:ext uri="{FF2B5EF4-FFF2-40B4-BE49-F238E27FC236}">
                <a16:creationId xmlns:a16="http://schemas.microsoft.com/office/drawing/2014/main" id="{434C848A-72C7-434A-B14C-74FBB19D2B9D}"/>
              </a:ext>
            </a:extLst>
          </p:cNvPr>
          <p:cNvSpPr>
            <a:spLocks noGrp="1"/>
          </p:cNvSpPr>
          <p:nvPr>
            <p:ph type="pic" sz="quarter" idx="12"/>
          </p:nvPr>
        </p:nvSpPr>
        <p:spPr>
          <a:xfrm>
            <a:off x="5686944" y="2407331"/>
            <a:ext cx="1278732" cy="1277938"/>
          </a:xfrm>
          <a:solidFill>
            <a:schemeClr val="bg2"/>
          </a:solidFill>
        </p:spPr>
        <p:txBody>
          <a:bodyPr anchor="ctr">
            <a:normAutofit/>
          </a:bodyPr>
          <a:lstStyle>
            <a:lvl1pPr marL="0" indent="0" algn="ctr">
              <a:buNone/>
              <a:defRPr sz="800">
                <a:solidFill>
                  <a:schemeClr val="tx2"/>
                </a:solidFill>
                <a:latin typeface="Montserrat" pitchFamily="2" charset="77"/>
              </a:defRPr>
            </a:lvl1pPr>
          </a:lstStyle>
          <a:p>
            <a:endParaRPr lang="en-RU"/>
          </a:p>
        </p:txBody>
      </p:sp>
      <p:sp>
        <p:nvSpPr>
          <p:cNvPr id="9" name="Picture Placeholder 2">
            <a:extLst>
              <a:ext uri="{FF2B5EF4-FFF2-40B4-BE49-F238E27FC236}">
                <a16:creationId xmlns:a16="http://schemas.microsoft.com/office/drawing/2014/main" id="{40CDDF4C-BE52-1A48-BE7B-2B3E33B51535}"/>
              </a:ext>
            </a:extLst>
          </p:cNvPr>
          <p:cNvSpPr>
            <a:spLocks noGrp="1"/>
          </p:cNvSpPr>
          <p:nvPr>
            <p:ph type="pic" sz="quarter" idx="13"/>
          </p:nvPr>
        </p:nvSpPr>
        <p:spPr>
          <a:xfrm>
            <a:off x="7639375" y="2407331"/>
            <a:ext cx="1278732" cy="1277938"/>
          </a:xfrm>
          <a:solidFill>
            <a:schemeClr val="bg2"/>
          </a:solidFill>
        </p:spPr>
        <p:txBody>
          <a:bodyPr anchor="ctr">
            <a:normAutofit/>
          </a:bodyPr>
          <a:lstStyle>
            <a:lvl1pPr marL="0" indent="0" algn="ctr">
              <a:buNone/>
              <a:defRPr sz="800">
                <a:solidFill>
                  <a:schemeClr val="tx2"/>
                </a:solidFill>
                <a:latin typeface="Montserrat" pitchFamily="2" charset="77"/>
              </a:defRPr>
            </a:lvl1pPr>
          </a:lstStyle>
          <a:p>
            <a:endParaRPr lang="en-RU"/>
          </a:p>
        </p:txBody>
      </p:sp>
      <p:sp>
        <p:nvSpPr>
          <p:cNvPr id="10" name="Picture Placeholder 2">
            <a:extLst>
              <a:ext uri="{FF2B5EF4-FFF2-40B4-BE49-F238E27FC236}">
                <a16:creationId xmlns:a16="http://schemas.microsoft.com/office/drawing/2014/main" id="{02DF9F29-3206-624D-A8C4-E72DFD124DA5}"/>
              </a:ext>
            </a:extLst>
          </p:cNvPr>
          <p:cNvSpPr>
            <a:spLocks noGrp="1"/>
          </p:cNvSpPr>
          <p:nvPr>
            <p:ph type="pic" sz="quarter" idx="14"/>
          </p:nvPr>
        </p:nvSpPr>
        <p:spPr>
          <a:xfrm>
            <a:off x="9591805" y="2407331"/>
            <a:ext cx="1278732" cy="1277938"/>
          </a:xfrm>
          <a:solidFill>
            <a:schemeClr val="bg2"/>
          </a:solidFill>
        </p:spPr>
        <p:txBody>
          <a:bodyPr anchor="ctr">
            <a:normAutofit/>
          </a:bodyPr>
          <a:lstStyle>
            <a:lvl1pPr marL="0" indent="0" algn="ctr">
              <a:buNone/>
              <a:defRPr sz="800">
                <a:solidFill>
                  <a:schemeClr val="tx2"/>
                </a:solidFill>
                <a:latin typeface="Montserrat" pitchFamily="2" charset="77"/>
              </a:defRPr>
            </a:lvl1pPr>
          </a:lstStyle>
          <a:p>
            <a:endParaRPr lang="en-RU"/>
          </a:p>
        </p:txBody>
      </p:sp>
    </p:spTree>
    <p:extLst>
      <p:ext uri="{BB962C8B-B14F-4D97-AF65-F5344CB8AC3E}">
        <p14:creationId xmlns:p14="http://schemas.microsoft.com/office/powerpoint/2010/main" val="40886877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with Photo">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 name="Title Text"/>
          <p:cNvSpPr txBox="1">
            <a:spLocks noGrp="1"/>
          </p:cNvSpPr>
          <p:nvPr>
            <p:ph type="title"/>
          </p:nvPr>
        </p:nvSpPr>
        <p:spPr>
          <a:prstGeom prst="rect">
            <a:avLst/>
          </a:prstGeom>
        </p:spPr>
        <p:txBody>
          <a:bodyPr/>
          <a:lstStyle/>
          <a:p>
            <a:r>
              <a:t>Title Text</a:t>
            </a:r>
          </a:p>
        </p:txBody>
      </p:sp>
      <p:sp>
        <p:nvSpPr>
          <p:cNvPr id="3" name="Picture Placeholder 2"/>
          <p:cNvSpPr>
            <a:spLocks noGrp="1"/>
          </p:cNvSpPr>
          <p:nvPr>
            <p:ph type="pic" sz="quarter" idx="10"/>
          </p:nvPr>
        </p:nvSpPr>
        <p:spPr>
          <a:xfrm>
            <a:off x="2130138" y="2237261"/>
            <a:ext cx="1196975" cy="1196975"/>
          </a:xfrm>
        </p:spPr>
        <p:txBody>
          <a:bodyPr/>
          <a:lstStyle/>
          <a:p>
            <a:endParaRPr lang="en-US"/>
          </a:p>
        </p:txBody>
      </p:sp>
      <p:sp>
        <p:nvSpPr>
          <p:cNvPr id="6" name="Picture Placeholder 2"/>
          <p:cNvSpPr>
            <a:spLocks noGrp="1"/>
          </p:cNvSpPr>
          <p:nvPr>
            <p:ph type="pic" sz="quarter" idx="11"/>
          </p:nvPr>
        </p:nvSpPr>
        <p:spPr>
          <a:xfrm>
            <a:off x="3519573" y="2237261"/>
            <a:ext cx="1196975" cy="1196975"/>
          </a:xfrm>
        </p:spPr>
        <p:txBody>
          <a:bodyPr/>
          <a:lstStyle/>
          <a:p>
            <a:endParaRPr lang="en-US"/>
          </a:p>
        </p:txBody>
      </p:sp>
      <p:sp>
        <p:nvSpPr>
          <p:cNvPr id="7" name="Picture Placeholder 2"/>
          <p:cNvSpPr>
            <a:spLocks noGrp="1"/>
          </p:cNvSpPr>
          <p:nvPr>
            <p:ph type="pic" sz="quarter" idx="12"/>
          </p:nvPr>
        </p:nvSpPr>
        <p:spPr>
          <a:xfrm>
            <a:off x="4909007" y="2235670"/>
            <a:ext cx="1196975" cy="1196975"/>
          </a:xfrm>
        </p:spPr>
        <p:txBody>
          <a:bodyPr/>
          <a:lstStyle/>
          <a:p>
            <a:endParaRPr lang="en-US"/>
          </a:p>
        </p:txBody>
      </p:sp>
      <p:sp>
        <p:nvSpPr>
          <p:cNvPr id="8" name="Picture Placeholder 2"/>
          <p:cNvSpPr>
            <a:spLocks noGrp="1"/>
          </p:cNvSpPr>
          <p:nvPr>
            <p:ph type="pic" sz="quarter" idx="13"/>
          </p:nvPr>
        </p:nvSpPr>
        <p:spPr>
          <a:xfrm>
            <a:off x="6298442" y="2235670"/>
            <a:ext cx="1196975" cy="1196975"/>
          </a:xfrm>
        </p:spPr>
        <p:txBody>
          <a:bodyPr/>
          <a:lstStyle/>
          <a:p>
            <a:endParaRPr lang="en-US"/>
          </a:p>
        </p:txBody>
      </p:sp>
      <p:sp>
        <p:nvSpPr>
          <p:cNvPr id="9" name="Picture Placeholder 2"/>
          <p:cNvSpPr>
            <a:spLocks noGrp="1"/>
          </p:cNvSpPr>
          <p:nvPr>
            <p:ph type="pic" sz="quarter" idx="14"/>
          </p:nvPr>
        </p:nvSpPr>
        <p:spPr>
          <a:xfrm>
            <a:off x="7687876" y="2235670"/>
            <a:ext cx="1196975" cy="1196975"/>
          </a:xfrm>
        </p:spPr>
        <p:txBody>
          <a:bodyPr/>
          <a:lstStyle/>
          <a:p>
            <a:endParaRPr lang="en-US"/>
          </a:p>
        </p:txBody>
      </p:sp>
      <p:sp>
        <p:nvSpPr>
          <p:cNvPr id="10" name="Picture Placeholder 2"/>
          <p:cNvSpPr>
            <a:spLocks noGrp="1"/>
          </p:cNvSpPr>
          <p:nvPr>
            <p:ph type="pic" sz="quarter" idx="15"/>
          </p:nvPr>
        </p:nvSpPr>
        <p:spPr>
          <a:xfrm>
            <a:off x="9077311" y="2235670"/>
            <a:ext cx="1196975" cy="1196975"/>
          </a:xfrm>
        </p:spPr>
        <p:txBody>
          <a:bodyPr/>
          <a:lstStyle/>
          <a:p>
            <a:endParaRPr lang="en-US"/>
          </a:p>
        </p:txBody>
      </p:sp>
      <p:sp>
        <p:nvSpPr>
          <p:cNvPr id="11" name="Picture Placeholder 2"/>
          <p:cNvSpPr>
            <a:spLocks noGrp="1"/>
          </p:cNvSpPr>
          <p:nvPr>
            <p:ph type="pic" sz="quarter" idx="16"/>
          </p:nvPr>
        </p:nvSpPr>
        <p:spPr>
          <a:xfrm>
            <a:off x="2130138" y="3587784"/>
            <a:ext cx="1196975" cy="1196975"/>
          </a:xfrm>
        </p:spPr>
        <p:txBody>
          <a:bodyPr/>
          <a:lstStyle/>
          <a:p>
            <a:endParaRPr lang="en-US"/>
          </a:p>
        </p:txBody>
      </p:sp>
      <p:sp>
        <p:nvSpPr>
          <p:cNvPr id="14" name="Picture Placeholder 2"/>
          <p:cNvSpPr>
            <a:spLocks noGrp="1"/>
          </p:cNvSpPr>
          <p:nvPr>
            <p:ph type="pic" sz="quarter" idx="17"/>
          </p:nvPr>
        </p:nvSpPr>
        <p:spPr>
          <a:xfrm>
            <a:off x="3519573" y="3587784"/>
            <a:ext cx="1196975" cy="1196975"/>
          </a:xfrm>
        </p:spPr>
        <p:txBody>
          <a:bodyPr/>
          <a:lstStyle/>
          <a:p>
            <a:endParaRPr lang="en-US"/>
          </a:p>
        </p:txBody>
      </p:sp>
      <p:sp>
        <p:nvSpPr>
          <p:cNvPr id="15" name="Picture Placeholder 2"/>
          <p:cNvSpPr>
            <a:spLocks noGrp="1"/>
          </p:cNvSpPr>
          <p:nvPr>
            <p:ph type="pic" sz="quarter" idx="18"/>
          </p:nvPr>
        </p:nvSpPr>
        <p:spPr>
          <a:xfrm>
            <a:off x="4909007" y="3586193"/>
            <a:ext cx="1196975" cy="1196975"/>
          </a:xfrm>
        </p:spPr>
        <p:txBody>
          <a:bodyPr/>
          <a:lstStyle/>
          <a:p>
            <a:endParaRPr lang="en-US"/>
          </a:p>
        </p:txBody>
      </p:sp>
      <p:sp>
        <p:nvSpPr>
          <p:cNvPr id="16" name="Picture Placeholder 2"/>
          <p:cNvSpPr>
            <a:spLocks noGrp="1"/>
          </p:cNvSpPr>
          <p:nvPr>
            <p:ph type="pic" sz="quarter" idx="19"/>
          </p:nvPr>
        </p:nvSpPr>
        <p:spPr>
          <a:xfrm>
            <a:off x="6298442" y="3586193"/>
            <a:ext cx="1196975" cy="1196975"/>
          </a:xfrm>
        </p:spPr>
        <p:txBody>
          <a:bodyPr/>
          <a:lstStyle/>
          <a:p>
            <a:endParaRPr lang="en-US"/>
          </a:p>
        </p:txBody>
      </p:sp>
      <p:sp>
        <p:nvSpPr>
          <p:cNvPr id="17" name="Picture Placeholder 2"/>
          <p:cNvSpPr>
            <a:spLocks noGrp="1"/>
          </p:cNvSpPr>
          <p:nvPr>
            <p:ph type="pic" sz="quarter" idx="20"/>
          </p:nvPr>
        </p:nvSpPr>
        <p:spPr>
          <a:xfrm>
            <a:off x="7687876" y="3586193"/>
            <a:ext cx="1196975" cy="1196975"/>
          </a:xfrm>
        </p:spPr>
        <p:txBody>
          <a:bodyPr/>
          <a:lstStyle/>
          <a:p>
            <a:endParaRPr lang="en-US"/>
          </a:p>
        </p:txBody>
      </p:sp>
      <p:sp>
        <p:nvSpPr>
          <p:cNvPr id="18" name="Picture Placeholder 2"/>
          <p:cNvSpPr>
            <a:spLocks noGrp="1"/>
          </p:cNvSpPr>
          <p:nvPr>
            <p:ph type="pic" sz="quarter" idx="21"/>
          </p:nvPr>
        </p:nvSpPr>
        <p:spPr>
          <a:xfrm>
            <a:off x="9077311" y="3586193"/>
            <a:ext cx="1196975" cy="1196975"/>
          </a:xfrm>
        </p:spPr>
        <p:txBody>
          <a:bodyPr/>
          <a:lstStyle/>
          <a:p>
            <a:endParaRPr lang="en-US"/>
          </a:p>
        </p:txBody>
      </p:sp>
    </p:spTree>
    <p:extLst>
      <p:ext uri="{BB962C8B-B14F-4D97-AF65-F5344CB8AC3E}">
        <p14:creationId xmlns:p14="http://schemas.microsoft.com/office/powerpoint/2010/main" val="38228488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AE846B-5FA9-48EF-8157-C7BE467B0429}" type="datetimeFigureOut">
              <a:rPr lang="ru-RU" smtClean="0"/>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34409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AE846B-5FA9-48EF-8157-C7BE467B0429}" type="datetimeFigureOut">
              <a:rPr lang="ru-RU" smtClean="0"/>
              <a:t>10.02.2023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230456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AE846B-5FA9-48EF-8157-C7BE467B0429}" type="datetimeFigureOut">
              <a:rPr lang="ru-RU" smtClean="0"/>
              <a:t>10.02.2023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59382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6AE846B-5FA9-48EF-8157-C7BE467B0429}" type="datetimeFigureOut">
              <a:rPr lang="ru-RU" smtClean="0"/>
              <a:t>10.02.2023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260358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AE846B-5FA9-48EF-8157-C7BE467B0429}" type="datetimeFigureOut">
              <a:rPr lang="ru-RU" smtClean="0"/>
              <a:t>10.02.2023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413263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AE846B-5FA9-48EF-8157-C7BE467B0429}" type="datetimeFigureOut">
              <a:rPr lang="ru-RU" smtClean="0"/>
              <a:t>10.02.2023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43444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6AE846B-5FA9-48EF-8157-C7BE467B0429}" type="datetimeFigureOut">
              <a:rPr lang="ru-RU" smtClean="0"/>
              <a:t>10.02.2023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119193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6AE846B-5FA9-48EF-8157-C7BE467B0429}" type="datetimeFigureOut">
              <a:rPr lang="ru-RU" smtClean="0"/>
              <a:t>10.02.2023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DBC122-A734-4A2C-99E3-F59DDF210827}" type="slidenum">
              <a:rPr lang="ru-RU" smtClean="0"/>
              <a:t>‹#›</a:t>
            </a:fld>
            <a:endParaRPr lang="ru-RU"/>
          </a:p>
        </p:txBody>
      </p:sp>
    </p:spTree>
    <p:extLst>
      <p:ext uri="{BB962C8B-B14F-4D97-AF65-F5344CB8AC3E}">
        <p14:creationId xmlns:p14="http://schemas.microsoft.com/office/powerpoint/2010/main" val="414082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E846B-5FA9-48EF-8157-C7BE467B0429}" type="datetimeFigureOut">
              <a:rPr lang="ru-RU" smtClean="0"/>
              <a:t>10.02.2023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BC122-A734-4A2C-99E3-F59DDF210827}" type="slidenum">
              <a:rPr lang="ru-RU" smtClean="0"/>
              <a:t>‹#›</a:t>
            </a:fld>
            <a:endParaRPr lang="ru-RU"/>
          </a:p>
        </p:txBody>
      </p:sp>
    </p:spTree>
    <p:extLst>
      <p:ext uri="{BB962C8B-B14F-4D97-AF65-F5344CB8AC3E}">
        <p14:creationId xmlns:p14="http://schemas.microsoft.com/office/powerpoint/2010/main" val="2417464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ircle"/>
          <p:cNvSpPr/>
          <p:nvPr/>
        </p:nvSpPr>
        <p:spPr>
          <a:xfrm>
            <a:off x="8244483" y="3443883"/>
            <a:ext cx="5736035" cy="5736035"/>
          </a:xfrm>
          <a:prstGeom prst="ellipse">
            <a:avLst/>
          </a:prstGeom>
          <a:solidFill>
            <a:schemeClr val="accent1"/>
          </a:solidFill>
          <a:ln w="25400">
            <a:miter lim="400000"/>
          </a:ln>
        </p:spPr>
        <p:txBody>
          <a:bodyPr tIns="45720" bIns="45720" anchor="ctr"/>
          <a:lstStyle/>
          <a:p>
            <a:endParaRPr sz="900"/>
          </a:p>
        </p:txBody>
      </p:sp>
      <p:sp>
        <p:nvSpPr>
          <p:cNvPr id="95" name="Circle"/>
          <p:cNvSpPr/>
          <p:nvPr/>
        </p:nvSpPr>
        <p:spPr>
          <a:xfrm>
            <a:off x="-1505108" y="-1188954"/>
            <a:ext cx="3436789" cy="3436789"/>
          </a:xfrm>
          <a:prstGeom prst="ellipse">
            <a:avLst/>
          </a:prstGeom>
          <a:solidFill>
            <a:schemeClr val="accent1"/>
          </a:solidFill>
          <a:ln w="25400">
            <a:miter lim="400000"/>
          </a:ln>
        </p:spPr>
        <p:txBody>
          <a:bodyPr tIns="45720" bIns="45720" anchor="ctr"/>
          <a:lstStyle/>
          <a:p>
            <a:endParaRPr sz="900"/>
          </a:p>
        </p:txBody>
      </p:sp>
      <p:grpSp>
        <p:nvGrpSpPr>
          <p:cNvPr id="111" name="Group"/>
          <p:cNvGrpSpPr/>
          <p:nvPr/>
        </p:nvGrpSpPr>
        <p:grpSpPr>
          <a:xfrm>
            <a:off x="1486809" y="5911065"/>
            <a:ext cx="3724226" cy="3724226"/>
            <a:chOff x="0" y="0"/>
            <a:chExt cx="7448450" cy="7448450"/>
          </a:xfrm>
        </p:grpSpPr>
        <p:sp>
          <p:nvSpPr>
            <p:cNvPr id="104" name="Circle"/>
            <p:cNvSpPr/>
            <p:nvPr/>
          </p:nvSpPr>
          <p:spPr>
            <a:xfrm>
              <a:off x="0" y="0"/>
              <a:ext cx="7448451" cy="744845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dirty="0"/>
            </a:p>
          </p:txBody>
        </p:sp>
        <p:sp>
          <p:nvSpPr>
            <p:cNvPr id="105" name="Circle"/>
            <p:cNvSpPr/>
            <p:nvPr/>
          </p:nvSpPr>
          <p:spPr>
            <a:xfrm>
              <a:off x="414635" y="414635"/>
              <a:ext cx="6619181" cy="661918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6" name="Circle"/>
            <p:cNvSpPr/>
            <p:nvPr/>
          </p:nvSpPr>
          <p:spPr>
            <a:xfrm>
              <a:off x="889744" y="889744"/>
              <a:ext cx="5668963" cy="566896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7" name="Circle"/>
            <p:cNvSpPr/>
            <p:nvPr/>
          </p:nvSpPr>
          <p:spPr>
            <a:xfrm>
              <a:off x="1380331" y="1380331"/>
              <a:ext cx="4687789" cy="468778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8" name="Circle"/>
            <p:cNvSpPr/>
            <p:nvPr/>
          </p:nvSpPr>
          <p:spPr>
            <a:xfrm>
              <a:off x="1882775" y="1882775"/>
              <a:ext cx="3682901" cy="368290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9" name="Circle"/>
            <p:cNvSpPr/>
            <p:nvPr/>
          </p:nvSpPr>
          <p:spPr>
            <a:xfrm>
              <a:off x="2392957" y="2392958"/>
              <a:ext cx="2662536" cy="266253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10" name="Circle"/>
            <p:cNvSpPr/>
            <p:nvPr/>
          </p:nvSpPr>
          <p:spPr>
            <a:xfrm>
              <a:off x="2870448" y="2870448"/>
              <a:ext cx="1707555" cy="1707555"/>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112" name="Shape"/>
          <p:cNvSpPr/>
          <p:nvPr/>
        </p:nvSpPr>
        <p:spPr>
          <a:xfrm>
            <a:off x="6997647" y="5777309"/>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13" name="Shape"/>
          <p:cNvSpPr/>
          <p:nvPr/>
        </p:nvSpPr>
        <p:spPr>
          <a:xfrm>
            <a:off x="760621" y="910004"/>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14" name="This is your presentation title"/>
          <p:cNvSpPr txBox="1"/>
          <p:nvPr/>
        </p:nvSpPr>
        <p:spPr>
          <a:xfrm>
            <a:off x="1420279" y="2369014"/>
            <a:ext cx="9181158" cy="8002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defRPr sz="12000">
                <a:solidFill>
                  <a:srgbClr val="001355"/>
                </a:solidFill>
                <a:latin typeface="Montserrat Medium"/>
                <a:ea typeface="Montserrat Medium"/>
                <a:cs typeface="Montserrat Medium"/>
                <a:sym typeface="Montserrat Medium"/>
              </a:defRPr>
            </a:lvl1pPr>
          </a:lstStyle>
          <a:p>
            <a:endParaRPr lang="ru-RU" sz="4600" b="1"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661" y="285875"/>
            <a:ext cx="1539822" cy="1514014"/>
          </a:xfrm>
          <a:prstGeom prst="rect">
            <a:avLst/>
          </a:prstGeom>
        </p:spPr>
      </p:pic>
      <p:sp>
        <p:nvSpPr>
          <p:cNvPr id="3" name="Прямоугольник 2"/>
          <p:cNvSpPr/>
          <p:nvPr/>
        </p:nvSpPr>
        <p:spPr>
          <a:xfrm>
            <a:off x="1093343" y="2255441"/>
            <a:ext cx="8884676" cy="2123658"/>
          </a:xfrm>
          <a:prstGeom prst="rect">
            <a:avLst/>
          </a:prstGeom>
          <a:noFill/>
        </p:spPr>
        <p:txBody>
          <a:bodyPr wrap="none">
            <a:spAutoFit/>
          </a:bodyPr>
          <a:lstStyle/>
          <a:p>
            <a:r>
              <a:rPr lang="ru-RU" sz="4400" b="1" dirty="0">
                <a:solidFill>
                  <a:schemeClr val="accent5">
                    <a:lumMod val="50000"/>
                  </a:schemeClr>
                </a:solidFill>
              </a:rPr>
              <a:t>Установочный семинар по проекту </a:t>
            </a:r>
            <a:endParaRPr lang="ru-RU" sz="4400" b="1" dirty="0" smtClean="0">
              <a:solidFill>
                <a:schemeClr val="accent5">
                  <a:lumMod val="50000"/>
                </a:schemeClr>
              </a:solidFill>
            </a:endParaRPr>
          </a:p>
          <a:p>
            <a:r>
              <a:rPr lang="ru-RU" sz="4400" b="1" dirty="0" smtClean="0">
                <a:solidFill>
                  <a:schemeClr val="accent5">
                    <a:lumMod val="50000"/>
                  </a:schemeClr>
                </a:solidFill>
              </a:rPr>
              <a:t>Команда </a:t>
            </a:r>
            <a:r>
              <a:rPr lang="ru-RU" sz="4400" b="1" dirty="0">
                <a:solidFill>
                  <a:schemeClr val="accent5">
                    <a:lumMod val="50000"/>
                  </a:schemeClr>
                </a:solidFill>
              </a:rPr>
              <a:t>школьных педагогов </a:t>
            </a:r>
          </a:p>
          <a:p>
            <a:r>
              <a:rPr lang="ru-RU" sz="4400" b="1" dirty="0">
                <a:solidFill>
                  <a:schemeClr val="accent5">
                    <a:lumMod val="50000"/>
                  </a:schemeClr>
                </a:solidFill>
              </a:rPr>
              <a:t>«под ключ»</a:t>
            </a:r>
          </a:p>
        </p:txBody>
      </p:sp>
      <p:sp>
        <p:nvSpPr>
          <p:cNvPr id="28" name="Подзаголовок 2"/>
          <p:cNvSpPr txBox="1">
            <a:spLocks/>
          </p:cNvSpPr>
          <p:nvPr/>
        </p:nvSpPr>
        <p:spPr>
          <a:xfrm>
            <a:off x="1180105" y="5282017"/>
            <a:ext cx="7893988"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rgbClr val="002060"/>
                </a:solidFill>
                <a:effectLst/>
                <a:uLnTx/>
                <a:uFillTx/>
                <a:latin typeface="Calibri" panose="020F0502020204030204"/>
                <a:ea typeface="+mn-ea"/>
                <a:cs typeface="+mn-cs"/>
              </a:rPr>
              <a:t>10.02.2023</a:t>
            </a:r>
            <a:endParaRPr kumimoji="0" lang="ru-RU"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6" name="Рисунок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467" y="255035"/>
            <a:ext cx="1294552" cy="1603656"/>
          </a:xfrm>
          <a:prstGeom prst="rect">
            <a:avLst/>
          </a:prstGeom>
        </p:spPr>
      </p:pic>
      <p:pic>
        <p:nvPicPr>
          <p:cNvPr id="27" name="Рисунок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8967" y="177222"/>
            <a:ext cx="1627066" cy="1492687"/>
          </a:xfrm>
          <a:prstGeom prst="rect">
            <a:avLst/>
          </a:prstGeom>
        </p:spPr>
      </p:pic>
    </p:spTree>
    <p:extLst>
      <p:ext uri="{BB962C8B-B14F-4D97-AF65-F5344CB8AC3E}">
        <p14:creationId xmlns:p14="http://schemas.microsoft.com/office/powerpoint/2010/main" val="3326532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p:cNvSpPr/>
          <p:nvPr/>
        </p:nvSpPr>
        <p:spPr>
          <a:xfrm>
            <a:off x="-1681414" y="-818788"/>
            <a:ext cx="2610148" cy="2610148"/>
          </a:xfrm>
          <a:prstGeom prst="ellipse">
            <a:avLst/>
          </a:prstGeom>
          <a:solidFill>
            <a:schemeClr val="accent1"/>
          </a:solidFill>
          <a:ln w="25400">
            <a:miter lim="400000"/>
          </a:ln>
        </p:spPr>
        <p:txBody>
          <a:bodyPr tIns="45720" bIns="45720" anchor="ctr"/>
          <a:lstStyle/>
          <a:p>
            <a:endParaRPr sz="900"/>
          </a:p>
        </p:txBody>
      </p:sp>
      <p:grpSp>
        <p:nvGrpSpPr>
          <p:cNvPr id="5" name="Group"/>
          <p:cNvGrpSpPr/>
          <p:nvPr/>
        </p:nvGrpSpPr>
        <p:grpSpPr>
          <a:xfrm>
            <a:off x="8574833" y="3862874"/>
            <a:ext cx="4228891" cy="4210474"/>
            <a:chOff x="0" y="0"/>
            <a:chExt cx="10854432" cy="10854432"/>
          </a:xfrm>
        </p:grpSpPr>
        <p:sp>
          <p:nvSpPr>
            <p:cNvPr id="6"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7"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8"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9"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1"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13" name="Shape"/>
          <p:cNvSpPr/>
          <p:nvPr/>
        </p:nvSpPr>
        <p:spPr>
          <a:xfrm>
            <a:off x="-376340" y="4763465"/>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4" name="TextBox 13"/>
          <p:cNvSpPr txBox="1"/>
          <p:nvPr/>
        </p:nvSpPr>
        <p:spPr>
          <a:xfrm>
            <a:off x="4427142" y="224676"/>
            <a:ext cx="3446777" cy="523220"/>
          </a:xfrm>
          <a:prstGeom prst="rect">
            <a:avLst/>
          </a:prstGeom>
          <a:noFill/>
        </p:spPr>
        <p:txBody>
          <a:bodyPr wrap="none" rtlCol="0">
            <a:spAutoFit/>
          </a:bodyPr>
          <a:lstStyle/>
          <a:p>
            <a:r>
              <a:rPr lang="ru-RU" sz="2800" b="1" dirty="0" smtClean="0">
                <a:solidFill>
                  <a:srgbClr val="002060"/>
                </a:solidFill>
              </a:rPr>
              <a:t>Итоговая аттестация</a:t>
            </a:r>
            <a:endParaRPr lang="ru-RU" sz="2800" b="1" dirty="0">
              <a:solidFill>
                <a:srgbClr val="002060"/>
              </a:solidFill>
            </a:endParaRPr>
          </a:p>
        </p:txBody>
      </p:sp>
      <p:sp>
        <p:nvSpPr>
          <p:cNvPr id="16" name="Прямоугольник 15"/>
          <p:cNvSpPr/>
          <p:nvPr/>
        </p:nvSpPr>
        <p:spPr>
          <a:xfrm>
            <a:off x="1233496" y="874812"/>
            <a:ext cx="10437815" cy="5786199"/>
          </a:xfrm>
          <a:prstGeom prst="rect">
            <a:avLst/>
          </a:prstGeom>
        </p:spPr>
        <p:txBody>
          <a:bodyPr wrap="square">
            <a:spAutoFit/>
          </a:bodyPr>
          <a:lstStyle/>
          <a:p>
            <a:r>
              <a:rPr lang="ru-RU" sz="1600" b="1" dirty="0" smtClean="0"/>
              <a:t>Итоговая </a:t>
            </a:r>
            <a:r>
              <a:rPr lang="ru-RU" sz="1600" b="1" dirty="0"/>
              <a:t>аттестация по программе</a:t>
            </a:r>
            <a:r>
              <a:rPr lang="ru-RU" sz="1600" dirty="0"/>
              <a:t> – зачет, предполагающий защиту творческого проекта. </a:t>
            </a:r>
            <a:endParaRPr lang="ru-RU" sz="1600" dirty="0" smtClean="0"/>
          </a:p>
          <a:p>
            <a:endParaRPr lang="ru-RU" sz="1600" dirty="0"/>
          </a:p>
          <a:p>
            <a:r>
              <a:rPr lang="ru-RU" sz="1600" dirty="0" smtClean="0"/>
              <a:t>В </a:t>
            </a:r>
            <a:r>
              <a:rPr lang="ru-RU" sz="1600" dirty="0"/>
              <a:t>творческом проекте должны быть отражены: </a:t>
            </a:r>
            <a:r>
              <a:rPr lang="ru-RU" sz="1600" dirty="0" smtClean="0"/>
              <a:t>проблема</a:t>
            </a:r>
            <a:r>
              <a:rPr lang="en-US" sz="1600" dirty="0"/>
              <a:t>;</a:t>
            </a:r>
            <a:r>
              <a:rPr lang="ru-RU" sz="1600" dirty="0" smtClean="0"/>
              <a:t> педагогические </a:t>
            </a:r>
            <a:r>
              <a:rPr lang="ru-RU" sz="1600" dirty="0"/>
              <a:t>/ методические пути ее </a:t>
            </a:r>
            <a:r>
              <a:rPr lang="ru-RU" sz="1600" dirty="0" smtClean="0"/>
              <a:t>решения</a:t>
            </a:r>
            <a:r>
              <a:rPr lang="en-US" sz="1600" dirty="0" smtClean="0"/>
              <a:t>;</a:t>
            </a:r>
            <a:r>
              <a:rPr lang="ru-RU" sz="1600" dirty="0" smtClean="0"/>
              <a:t> </a:t>
            </a:r>
            <a:r>
              <a:rPr lang="ru-RU" sz="1600" dirty="0"/>
              <a:t>п</a:t>
            </a:r>
            <a:r>
              <a:rPr lang="ru-RU" sz="1600" dirty="0" smtClean="0"/>
              <a:t>римеры </a:t>
            </a:r>
            <a:r>
              <a:rPr lang="ru-RU" sz="1600" dirty="0"/>
              <a:t>мероприятий по изменению образовательной </a:t>
            </a:r>
            <a:r>
              <a:rPr lang="ru-RU" sz="1600" dirty="0" smtClean="0"/>
              <a:t>среды;</a:t>
            </a:r>
            <a:r>
              <a:rPr lang="ru-RU" sz="1600" dirty="0"/>
              <a:t> о</a:t>
            </a:r>
            <a:r>
              <a:rPr lang="ru-RU" sz="1600" dirty="0" smtClean="0"/>
              <a:t>ценка </a:t>
            </a:r>
            <a:r>
              <a:rPr lang="ru-RU" sz="1600" dirty="0"/>
              <a:t>рисков и возможностей при проектировании высокоэффективной образовательной среды в новом общеобразовательном учреждении. </a:t>
            </a:r>
          </a:p>
          <a:p>
            <a:endParaRPr lang="ru-RU" sz="1600" dirty="0" smtClean="0"/>
          </a:p>
          <a:p>
            <a:r>
              <a:rPr lang="ru-RU" sz="1600" dirty="0"/>
              <a:t>Объём работы: не более 2 печатных листов </a:t>
            </a:r>
            <a:r>
              <a:rPr lang="ru-RU" sz="1600" dirty="0" smtClean="0"/>
              <a:t>(=</a:t>
            </a:r>
            <a:r>
              <a:rPr lang="en-US" sz="1600" dirty="0" smtClean="0"/>
              <a:t> </a:t>
            </a:r>
            <a:r>
              <a:rPr lang="ru-RU" sz="1600" dirty="0" smtClean="0"/>
              <a:t>32 страницы </a:t>
            </a:r>
            <a:r>
              <a:rPr lang="en-US" sz="1600" dirty="0" smtClean="0"/>
              <a:t>A4</a:t>
            </a:r>
            <a:r>
              <a:rPr lang="ru-RU" sz="1600" dirty="0" smtClean="0"/>
              <a:t>).</a:t>
            </a:r>
          </a:p>
          <a:p>
            <a:r>
              <a:rPr lang="ru-RU" sz="1600" dirty="0" smtClean="0"/>
              <a:t>Шрифт </a:t>
            </a:r>
            <a:r>
              <a:rPr lang="ru-RU" sz="1600" dirty="0" err="1"/>
              <a:t>Times</a:t>
            </a:r>
            <a:r>
              <a:rPr lang="ru-RU" sz="1600" dirty="0"/>
              <a:t> </a:t>
            </a:r>
            <a:r>
              <a:rPr lang="ru-RU" sz="1600" dirty="0" err="1"/>
              <a:t>New</a:t>
            </a:r>
            <a:r>
              <a:rPr lang="ru-RU" sz="1600" dirty="0"/>
              <a:t> </a:t>
            </a:r>
            <a:r>
              <a:rPr lang="ru-RU" sz="1600" dirty="0" err="1"/>
              <a:t>Roman</a:t>
            </a:r>
            <a:r>
              <a:rPr lang="ru-RU" sz="1600" dirty="0"/>
              <a:t>, размер шрифта – 14 пт., интервал – полуторный, поля по 2 см (со всех сторон), отступ первой строки – 1,25 см. Не допускается использовать пробелы и символы табуляции для форматирования текста. Текст набирается без переносов.</a:t>
            </a:r>
            <a:endParaRPr lang="ru-RU" sz="1600" dirty="0" smtClean="0"/>
          </a:p>
          <a:p>
            <a:endParaRPr lang="ru-RU" sz="1600" b="1" dirty="0" smtClean="0"/>
          </a:p>
          <a:p>
            <a:endParaRPr lang="ru-RU" sz="1600" b="1" dirty="0" smtClean="0"/>
          </a:p>
          <a:p>
            <a:r>
              <a:rPr lang="ru-RU" sz="1600" b="1" dirty="0" smtClean="0"/>
              <a:t>Требования </a:t>
            </a:r>
            <a:r>
              <a:rPr lang="ru-RU" sz="1600" b="1" dirty="0"/>
              <a:t>к структуре проекта: </a:t>
            </a:r>
            <a:endParaRPr lang="ru-RU" sz="1600" dirty="0"/>
          </a:p>
          <a:p>
            <a:r>
              <a:rPr lang="ru-RU" sz="1600" dirty="0"/>
              <a:t>Цель и задачи проекта; </a:t>
            </a:r>
          </a:p>
          <a:p>
            <a:r>
              <a:rPr lang="ru-RU" sz="1600" dirty="0"/>
              <a:t>Проектное решение (основные идеи проекта, отражающие его новизну); </a:t>
            </a:r>
          </a:p>
          <a:p>
            <a:r>
              <a:rPr lang="ru-RU" sz="1600" dirty="0"/>
              <a:t>Этапы реализации проекта; </a:t>
            </a:r>
          </a:p>
          <a:p>
            <a:r>
              <a:rPr lang="ru-RU" sz="1600" dirty="0"/>
              <a:t>Ожидаемые результаты реализации проекта; </a:t>
            </a:r>
          </a:p>
          <a:p>
            <a:r>
              <a:rPr lang="ru-RU" sz="1600" dirty="0"/>
              <a:t>Оценки эффективности проекта; </a:t>
            </a:r>
          </a:p>
          <a:p>
            <a:r>
              <a:rPr lang="ru-RU" sz="1600" dirty="0"/>
              <a:t>Заключение; </a:t>
            </a:r>
          </a:p>
          <a:p>
            <a:r>
              <a:rPr lang="ru-RU" sz="1600" dirty="0"/>
              <a:t>Список использованных источников; </a:t>
            </a:r>
          </a:p>
          <a:p>
            <a:r>
              <a:rPr lang="ru-RU" sz="1600" dirty="0"/>
              <a:t>Глоссарий; </a:t>
            </a:r>
          </a:p>
          <a:p>
            <a:r>
              <a:rPr lang="ru-RU" sz="1600" dirty="0"/>
              <a:t>Приложения. </a:t>
            </a:r>
          </a:p>
          <a:p>
            <a:endParaRPr lang="ru-RU" dirty="0"/>
          </a:p>
        </p:txBody>
      </p:sp>
      <p:sp>
        <p:nvSpPr>
          <p:cNvPr id="18" name="Graphic 209"/>
          <p:cNvSpPr/>
          <p:nvPr/>
        </p:nvSpPr>
        <p:spPr>
          <a:xfrm>
            <a:off x="808083" y="1524287"/>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19" name="Graphic 209"/>
          <p:cNvSpPr/>
          <p:nvPr/>
        </p:nvSpPr>
        <p:spPr>
          <a:xfrm>
            <a:off x="813086" y="2528631"/>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pic>
        <p:nvPicPr>
          <p:cNvPr id="2" name="Рисунок 1"/>
          <p:cNvPicPr>
            <a:picLocks noChangeAspect="1"/>
          </p:cNvPicPr>
          <p:nvPr/>
        </p:nvPicPr>
        <p:blipFill>
          <a:blip r:embed="rId2"/>
          <a:stretch>
            <a:fillRect/>
          </a:stretch>
        </p:blipFill>
        <p:spPr>
          <a:xfrm>
            <a:off x="808083" y="3871332"/>
            <a:ext cx="304826" cy="286537"/>
          </a:xfrm>
          <a:prstGeom prst="rect">
            <a:avLst/>
          </a:prstGeom>
        </p:spPr>
      </p:pic>
    </p:spTree>
    <p:extLst>
      <p:ext uri="{BB962C8B-B14F-4D97-AF65-F5344CB8AC3E}">
        <p14:creationId xmlns:p14="http://schemas.microsoft.com/office/powerpoint/2010/main" val="956813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p:cNvSpPr/>
          <p:nvPr/>
        </p:nvSpPr>
        <p:spPr>
          <a:xfrm>
            <a:off x="-1681414" y="-818788"/>
            <a:ext cx="2610148" cy="2610148"/>
          </a:xfrm>
          <a:prstGeom prst="ellipse">
            <a:avLst/>
          </a:prstGeom>
          <a:solidFill>
            <a:schemeClr val="accent1"/>
          </a:solidFill>
          <a:ln w="25400">
            <a:miter lim="400000"/>
          </a:ln>
        </p:spPr>
        <p:txBody>
          <a:bodyPr tIns="45720" bIns="45720" anchor="ctr"/>
          <a:lstStyle/>
          <a:p>
            <a:endParaRPr sz="900"/>
          </a:p>
        </p:txBody>
      </p:sp>
      <p:grpSp>
        <p:nvGrpSpPr>
          <p:cNvPr id="5" name="Group"/>
          <p:cNvGrpSpPr/>
          <p:nvPr/>
        </p:nvGrpSpPr>
        <p:grpSpPr>
          <a:xfrm>
            <a:off x="8574833" y="3862874"/>
            <a:ext cx="4228891" cy="4210474"/>
            <a:chOff x="0" y="0"/>
            <a:chExt cx="10854432" cy="10854432"/>
          </a:xfrm>
        </p:grpSpPr>
        <p:sp>
          <p:nvSpPr>
            <p:cNvPr id="6"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7"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8"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9"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1"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13" name="Shape"/>
          <p:cNvSpPr/>
          <p:nvPr/>
        </p:nvSpPr>
        <p:spPr>
          <a:xfrm>
            <a:off x="-376340" y="4763465"/>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4" name="TextBox 13"/>
          <p:cNvSpPr txBox="1"/>
          <p:nvPr/>
        </p:nvSpPr>
        <p:spPr>
          <a:xfrm>
            <a:off x="3428768" y="388915"/>
            <a:ext cx="5603265" cy="523220"/>
          </a:xfrm>
          <a:prstGeom prst="rect">
            <a:avLst/>
          </a:prstGeom>
          <a:noFill/>
        </p:spPr>
        <p:txBody>
          <a:bodyPr wrap="none" rtlCol="0">
            <a:spAutoFit/>
          </a:bodyPr>
          <a:lstStyle/>
          <a:p>
            <a:r>
              <a:rPr lang="ru-RU" sz="2800" b="1" dirty="0">
                <a:solidFill>
                  <a:srgbClr val="002060"/>
                </a:solidFill>
              </a:rPr>
              <a:t>Условия </a:t>
            </a:r>
            <a:r>
              <a:rPr lang="ru-RU" sz="2800" b="1" dirty="0" smtClean="0">
                <a:solidFill>
                  <a:srgbClr val="002060"/>
                </a:solidFill>
              </a:rPr>
              <a:t>допуска </a:t>
            </a:r>
            <a:r>
              <a:rPr lang="ru-RU" sz="2800" b="1" dirty="0">
                <a:solidFill>
                  <a:srgbClr val="002060"/>
                </a:solidFill>
              </a:rPr>
              <a:t>к </a:t>
            </a:r>
            <a:r>
              <a:rPr lang="ru-RU" sz="2800" b="1" dirty="0" smtClean="0">
                <a:solidFill>
                  <a:srgbClr val="002060"/>
                </a:solidFill>
              </a:rPr>
              <a:t>защите проекта</a:t>
            </a:r>
            <a:endParaRPr lang="ru-RU" sz="2800" b="1" dirty="0">
              <a:solidFill>
                <a:srgbClr val="002060"/>
              </a:solidFill>
            </a:endParaRPr>
          </a:p>
        </p:txBody>
      </p:sp>
      <p:sp>
        <p:nvSpPr>
          <p:cNvPr id="16" name="Прямоугольник 15"/>
          <p:cNvSpPr/>
          <p:nvPr/>
        </p:nvSpPr>
        <p:spPr>
          <a:xfrm>
            <a:off x="2155372" y="1938495"/>
            <a:ext cx="8976049" cy="1569660"/>
          </a:xfrm>
          <a:prstGeom prst="rect">
            <a:avLst/>
          </a:prstGeom>
        </p:spPr>
        <p:txBody>
          <a:bodyPr wrap="square">
            <a:spAutoFit/>
          </a:bodyPr>
          <a:lstStyle/>
          <a:p>
            <a:r>
              <a:rPr lang="ru-RU" sz="2400" dirty="0" smtClean="0"/>
              <a:t>Общая </a:t>
            </a:r>
            <a:r>
              <a:rPr lang="ru-RU" sz="2400" dirty="0"/>
              <a:t>посещаемость </a:t>
            </a:r>
            <a:r>
              <a:rPr lang="ru-RU" sz="2400" dirty="0" smtClean="0"/>
              <a:t>занятий должна составлять </a:t>
            </a:r>
            <a:r>
              <a:rPr lang="ru-RU" sz="2400" b="1" dirty="0" smtClean="0"/>
              <a:t>не </a:t>
            </a:r>
            <a:r>
              <a:rPr lang="ru-RU" sz="2400" b="1" dirty="0"/>
              <a:t>менее 70</a:t>
            </a:r>
            <a:r>
              <a:rPr lang="ru-RU" sz="2400" b="1" dirty="0" smtClean="0"/>
              <a:t>%</a:t>
            </a:r>
          </a:p>
          <a:p>
            <a:endParaRPr lang="ru-RU" sz="2400" b="1" dirty="0" smtClean="0"/>
          </a:p>
          <a:p>
            <a:endParaRPr lang="ru-RU" sz="2400" b="1" dirty="0" smtClean="0"/>
          </a:p>
          <a:p>
            <a:r>
              <a:rPr lang="ru-RU" sz="2400" dirty="0" smtClean="0"/>
              <a:t>Посещение экскурсии в школу</a:t>
            </a:r>
            <a:r>
              <a:rPr lang="ru-RU" sz="2400" b="1" dirty="0" smtClean="0"/>
              <a:t> </a:t>
            </a:r>
            <a:r>
              <a:rPr lang="ru-RU" sz="2400" dirty="0" smtClean="0"/>
              <a:t>–</a:t>
            </a:r>
            <a:r>
              <a:rPr lang="ru-RU" sz="2400" b="1" dirty="0" smtClean="0"/>
              <a:t> не менее одной </a:t>
            </a:r>
            <a:endParaRPr lang="ru-RU" sz="2400" b="1" dirty="0"/>
          </a:p>
        </p:txBody>
      </p:sp>
      <p:sp>
        <p:nvSpPr>
          <p:cNvPr id="18" name="Graphic 209"/>
          <p:cNvSpPr/>
          <p:nvPr/>
        </p:nvSpPr>
        <p:spPr>
          <a:xfrm>
            <a:off x="1658138" y="2029238"/>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19" name="Graphic 209"/>
          <p:cNvSpPr/>
          <p:nvPr/>
        </p:nvSpPr>
        <p:spPr>
          <a:xfrm>
            <a:off x="1658139" y="3132248"/>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Tree>
    <p:extLst>
      <p:ext uri="{BB962C8B-B14F-4D97-AF65-F5344CB8AC3E}">
        <p14:creationId xmlns:p14="http://schemas.microsoft.com/office/powerpoint/2010/main" val="209761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p:cNvSpPr/>
          <p:nvPr/>
        </p:nvSpPr>
        <p:spPr>
          <a:xfrm>
            <a:off x="-450858" y="4571023"/>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6" name="TextBox 5"/>
          <p:cNvSpPr txBox="1"/>
          <p:nvPr/>
        </p:nvSpPr>
        <p:spPr>
          <a:xfrm>
            <a:off x="844926" y="528755"/>
            <a:ext cx="4756892" cy="1200329"/>
          </a:xfrm>
          <a:prstGeom prst="rect">
            <a:avLst/>
          </a:prstGeom>
          <a:solidFill>
            <a:schemeClr val="bg1"/>
          </a:solidFill>
        </p:spPr>
        <p:txBody>
          <a:bodyPr wrap="square" rtlCol="0">
            <a:spAutoFit/>
          </a:bodyPr>
          <a:lstStyle/>
          <a:p>
            <a:pPr algn="ctr"/>
            <a:r>
              <a:rPr lang="en-US" sz="2400" b="1" cap="all" dirty="0" smtClean="0">
                <a:solidFill>
                  <a:srgbClr val="002060"/>
                </a:solidFill>
              </a:rPr>
              <a:t>Telegram</a:t>
            </a:r>
            <a:r>
              <a:rPr lang="ru-RU" sz="2400" b="1" cap="all" dirty="0" smtClean="0">
                <a:solidFill>
                  <a:srgbClr val="002060"/>
                </a:solidFill>
              </a:rPr>
              <a:t>-канал проекта</a:t>
            </a:r>
          </a:p>
          <a:p>
            <a:pPr algn="ctr"/>
            <a:r>
              <a:rPr lang="ru-RU" sz="2400" b="1" dirty="0" smtClean="0">
                <a:solidFill>
                  <a:srgbClr val="002060"/>
                </a:solidFill>
              </a:rPr>
              <a:t>Команда школьных педагогов </a:t>
            </a:r>
          </a:p>
          <a:p>
            <a:pPr algn="ctr"/>
            <a:r>
              <a:rPr lang="ru-RU" sz="2400" b="1" dirty="0" smtClean="0">
                <a:solidFill>
                  <a:srgbClr val="002060"/>
                </a:solidFill>
              </a:rPr>
              <a:t>«под ключ» 2023</a:t>
            </a:r>
            <a:endParaRPr lang="ru-RU" sz="2400" b="1" dirty="0">
              <a:solidFill>
                <a:srgbClr val="002060"/>
              </a:solidFill>
            </a:endParaRPr>
          </a:p>
        </p:txBody>
      </p:sp>
      <p:sp>
        <p:nvSpPr>
          <p:cNvPr id="12" name="Прямоугольник 11"/>
          <p:cNvSpPr/>
          <p:nvPr/>
        </p:nvSpPr>
        <p:spPr>
          <a:xfrm>
            <a:off x="10639272" y="3911706"/>
            <a:ext cx="1087206" cy="1014064"/>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0593420" y="5445314"/>
            <a:ext cx="1133058" cy="1158274"/>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113447" y="4020385"/>
            <a:ext cx="4408587" cy="2492990"/>
          </a:xfrm>
          <a:prstGeom prst="rect">
            <a:avLst/>
          </a:prstGeom>
          <a:solidFill>
            <a:schemeClr val="bg1"/>
          </a:solidFill>
        </p:spPr>
        <p:txBody>
          <a:bodyPr wrap="square" rtlCol="0">
            <a:spAutoFit/>
          </a:bodyPr>
          <a:lstStyle/>
          <a:p>
            <a:endParaRPr lang="ru-RU" sz="2400" b="1" dirty="0" smtClean="0">
              <a:solidFill>
                <a:schemeClr val="accent1">
                  <a:lumMod val="50000"/>
                </a:schemeClr>
              </a:solidFill>
            </a:endParaRPr>
          </a:p>
          <a:p>
            <a:r>
              <a:rPr lang="ru-RU" b="1" dirty="0" smtClean="0">
                <a:solidFill>
                  <a:srgbClr val="002060"/>
                </a:solidFill>
              </a:rPr>
              <a:t>Группа Вконтакте</a:t>
            </a:r>
            <a:r>
              <a:rPr lang="en-US" b="1" dirty="0" smtClean="0">
                <a:solidFill>
                  <a:srgbClr val="002060"/>
                </a:solidFill>
              </a:rPr>
              <a:t>:</a:t>
            </a:r>
            <a:endParaRPr lang="ru-RU" b="1" dirty="0" smtClean="0">
              <a:solidFill>
                <a:srgbClr val="002060"/>
              </a:solidFill>
            </a:endParaRPr>
          </a:p>
          <a:p>
            <a:endParaRPr lang="ru-RU" dirty="0" smtClean="0"/>
          </a:p>
          <a:p>
            <a:r>
              <a:rPr lang="ru-RU" dirty="0"/>
              <a:t>Отдел карьерных траекторий </a:t>
            </a:r>
            <a:endParaRPr lang="ru-RU" dirty="0" smtClean="0"/>
          </a:p>
          <a:p>
            <a:r>
              <a:rPr lang="ru-RU" dirty="0" smtClean="0"/>
              <a:t>«</a:t>
            </a:r>
            <a:r>
              <a:rPr lang="ru-RU" dirty="0"/>
              <a:t>Центр Мост» </a:t>
            </a:r>
            <a:r>
              <a:rPr lang="ru-RU" dirty="0" smtClean="0"/>
              <a:t>РГПУ</a:t>
            </a:r>
          </a:p>
          <a:p>
            <a:endParaRPr lang="ru-RU" dirty="0"/>
          </a:p>
          <a:p>
            <a:r>
              <a:rPr lang="en-US" dirty="0" smtClean="0"/>
              <a:t>vk.com/</a:t>
            </a:r>
            <a:r>
              <a:rPr lang="en-US" dirty="0" err="1" smtClean="0"/>
              <a:t>mostspb</a:t>
            </a:r>
            <a:endParaRPr lang="ru-RU" dirty="0" smtClean="0"/>
          </a:p>
          <a:p>
            <a:endParaRPr lang="ru-RU" sz="24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797" y="1933108"/>
            <a:ext cx="3632973" cy="4174555"/>
          </a:xfrm>
          <a:prstGeom prst="rect">
            <a:avLst/>
          </a:prstGeom>
        </p:spPr>
      </p:pic>
      <p:sp>
        <p:nvSpPr>
          <p:cNvPr id="3" name="TextBox 2"/>
          <p:cNvSpPr txBox="1"/>
          <p:nvPr/>
        </p:nvSpPr>
        <p:spPr>
          <a:xfrm>
            <a:off x="7392380" y="528755"/>
            <a:ext cx="4334098" cy="3416320"/>
          </a:xfrm>
          <a:prstGeom prst="rect">
            <a:avLst/>
          </a:prstGeom>
          <a:noFill/>
        </p:spPr>
        <p:txBody>
          <a:bodyPr wrap="square" rtlCol="0">
            <a:spAutoFit/>
          </a:bodyPr>
          <a:lstStyle/>
          <a:p>
            <a:r>
              <a:rPr lang="ru-RU" sz="2000" b="1" dirty="0" smtClean="0">
                <a:solidFill>
                  <a:srgbClr val="002060"/>
                </a:solidFill>
              </a:rPr>
              <a:t>Кураторы проекта</a:t>
            </a:r>
            <a:r>
              <a:rPr lang="en-US" sz="2000" b="1" dirty="0" smtClean="0">
                <a:solidFill>
                  <a:srgbClr val="002060"/>
                </a:solidFill>
              </a:rPr>
              <a:t>:</a:t>
            </a:r>
            <a:endParaRPr lang="ru-RU" sz="2000" b="1" dirty="0" smtClean="0">
              <a:solidFill>
                <a:srgbClr val="002060"/>
              </a:solidFill>
            </a:endParaRPr>
          </a:p>
          <a:p>
            <a:endParaRPr lang="ru-RU" dirty="0" smtClean="0"/>
          </a:p>
          <a:p>
            <a:r>
              <a:rPr lang="ru-RU" b="1" dirty="0" smtClean="0"/>
              <a:t>Владимирова Светлана Валентиновна</a:t>
            </a:r>
            <a:r>
              <a:rPr lang="en-US" dirty="0" smtClean="0"/>
              <a:t>,</a:t>
            </a:r>
            <a:r>
              <a:rPr lang="ru-RU" dirty="0" smtClean="0"/>
              <a:t> </a:t>
            </a:r>
          </a:p>
          <a:p>
            <a:r>
              <a:rPr lang="ru-RU" dirty="0"/>
              <a:t>н</a:t>
            </a:r>
            <a:r>
              <a:rPr lang="ru-RU" dirty="0" smtClean="0"/>
              <a:t>ачальник Центра карьеры «Мост»</a:t>
            </a:r>
          </a:p>
          <a:p>
            <a:r>
              <a:rPr lang="en-US" dirty="0"/>
              <a:t>@</a:t>
            </a:r>
            <a:r>
              <a:rPr lang="en-US" dirty="0" err="1" smtClean="0"/>
              <a:t>Svvalentino</a:t>
            </a:r>
            <a:endParaRPr lang="ru-RU" dirty="0" smtClean="0"/>
          </a:p>
          <a:p>
            <a:endParaRPr lang="ru-RU" dirty="0"/>
          </a:p>
          <a:p>
            <a:r>
              <a:rPr lang="ru-RU" b="1" dirty="0" smtClean="0"/>
              <a:t>Заболоцкая Ольга Юрьевна</a:t>
            </a:r>
          </a:p>
          <a:p>
            <a:r>
              <a:rPr lang="en-US" dirty="0" smtClean="0"/>
              <a:t>@</a:t>
            </a:r>
            <a:r>
              <a:rPr lang="en-US" dirty="0" err="1" smtClean="0"/>
              <a:t>olyazabolockaya</a:t>
            </a:r>
            <a:endParaRPr lang="en-US" dirty="0" smtClean="0"/>
          </a:p>
          <a:p>
            <a:endParaRPr lang="en-US" dirty="0"/>
          </a:p>
          <a:p>
            <a:r>
              <a:rPr lang="ru-RU" b="1" dirty="0" smtClean="0"/>
              <a:t>Коробкова Ольга Анатольевна</a:t>
            </a:r>
          </a:p>
          <a:p>
            <a:r>
              <a:rPr lang="en-US" dirty="0" smtClean="0"/>
              <a:t>@</a:t>
            </a:r>
            <a:r>
              <a:rPr lang="en-US" dirty="0" err="1" smtClean="0"/>
              <a:t>koakoakoakoa</a:t>
            </a:r>
            <a:endParaRPr lang="ru-RU" dirty="0" smtClean="0"/>
          </a:p>
          <a:p>
            <a:endParaRPr lang="ru-RU" dirty="0"/>
          </a:p>
        </p:txBody>
      </p:sp>
      <p:sp>
        <p:nvSpPr>
          <p:cNvPr id="10" name="Graphic 209"/>
          <p:cNvSpPr/>
          <p:nvPr/>
        </p:nvSpPr>
        <p:spPr>
          <a:xfrm>
            <a:off x="6982710" y="1297853"/>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14" name="Graphic 209"/>
          <p:cNvSpPr/>
          <p:nvPr/>
        </p:nvSpPr>
        <p:spPr>
          <a:xfrm>
            <a:off x="6982710" y="2311841"/>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15" name="Graphic 209"/>
          <p:cNvSpPr/>
          <p:nvPr/>
        </p:nvSpPr>
        <p:spPr>
          <a:xfrm>
            <a:off x="6982710" y="3135310"/>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Tree>
    <p:extLst>
      <p:ext uri="{BB962C8B-B14F-4D97-AF65-F5344CB8AC3E}">
        <p14:creationId xmlns:p14="http://schemas.microsoft.com/office/powerpoint/2010/main" val="389494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ircle"/>
          <p:cNvSpPr/>
          <p:nvPr/>
        </p:nvSpPr>
        <p:spPr>
          <a:xfrm>
            <a:off x="8244483" y="3443883"/>
            <a:ext cx="5736035" cy="5736035"/>
          </a:xfrm>
          <a:prstGeom prst="ellipse">
            <a:avLst/>
          </a:prstGeom>
          <a:solidFill>
            <a:schemeClr val="accent1"/>
          </a:solidFill>
          <a:ln w="25400">
            <a:miter lim="400000"/>
          </a:ln>
        </p:spPr>
        <p:txBody>
          <a:bodyPr tIns="45720" bIns="45720" anchor="ctr"/>
          <a:lstStyle/>
          <a:p>
            <a:endParaRPr sz="900"/>
          </a:p>
        </p:txBody>
      </p:sp>
      <p:sp>
        <p:nvSpPr>
          <p:cNvPr id="95" name="Circle"/>
          <p:cNvSpPr/>
          <p:nvPr/>
        </p:nvSpPr>
        <p:spPr>
          <a:xfrm>
            <a:off x="-1505108" y="-1188954"/>
            <a:ext cx="3436789" cy="3436789"/>
          </a:xfrm>
          <a:prstGeom prst="ellipse">
            <a:avLst/>
          </a:prstGeom>
          <a:solidFill>
            <a:schemeClr val="accent1"/>
          </a:solidFill>
          <a:ln w="25400">
            <a:miter lim="400000"/>
          </a:ln>
        </p:spPr>
        <p:txBody>
          <a:bodyPr tIns="45720" bIns="45720" anchor="ctr"/>
          <a:lstStyle/>
          <a:p>
            <a:endParaRPr sz="900"/>
          </a:p>
        </p:txBody>
      </p:sp>
      <p:grpSp>
        <p:nvGrpSpPr>
          <p:cNvPr id="111" name="Group"/>
          <p:cNvGrpSpPr/>
          <p:nvPr/>
        </p:nvGrpSpPr>
        <p:grpSpPr>
          <a:xfrm>
            <a:off x="1486809" y="5911065"/>
            <a:ext cx="3724226" cy="3724226"/>
            <a:chOff x="0" y="0"/>
            <a:chExt cx="7448450" cy="7448450"/>
          </a:xfrm>
        </p:grpSpPr>
        <p:sp>
          <p:nvSpPr>
            <p:cNvPr id="104" name="Circle"/>
            <p:cNvSpPr/>
            <p:nvPr/>
          </p:nvSpPr>
          <p:spPr>
            <a:xfrm>
              <a:off x="0" y="0"/>
              <a:ext cx="7448451" cy="744845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dirty="0"/>
            </a:p>
          </p:txBody>
        </p:sp>
        <p:sp>
          <p:nvSpPr>
            <p:cNvPr id="105" name="Circle"/>
            <p:cNvSpPr/>
            <p:nvPr/>
          </p:nvSpPr>
          <p:spPr>
            <a:xfrm>
              <a:off x="414635" y="414635"/>
              <a:ext cx="6619181" cy="661918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6" name="Circle"/>
            <p:cNvSpPr/>
            <p:nvPr/>
          </p:nvSpPr>
          <p:spPr>
            <a:xfrm>
              <a:off x="889744" y="889744"/>
              <a:ext cx="5668963" cy="566896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7" name="Circle"/>
            <p:cNvSpPr/>
            <p:nvPr/>
          </p:nvSpPr>
          <p:spPr>
            <a:xfrm>
              <a:off x="1380331" y="1380331"/>
              <a:ext cx="4687789" cy="468778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8" name="Circle"/>
            <p:cNvSpPr/>
            <p:nvPr/>
          </p:nvSpPr>
          <p:spPr>
            <a:xfrm>
              <a:off x="1882775" y="1882775"/>
              <a:ext cx="3682901" cy="368290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9" name="Circle"/>
            <p:cNvSpPr/>
            <p:nvPr/>
          </p:nvSpPr>
          <p:spPr>
            <a:xfrm>
              <a:off x="2392957" y="2392958"/>
              <a:ext cx="2662536" cy="266253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10" name="Circle"/>
            <p:cNvSpPr/>
            <p:nvPr/>
          </p:nvSpPr>
          <p:spPr>
            <a:xfrm>
              <a:off x="2870448" y="2870448"/>
              <a:ext cx="1707555" cy="1707555"/>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112" name="Shape"/>
          <p:cNvSpPr/>
          <p:nvPr/>
        </p:nvSpPr>
        <p:spPr>
          <a:xfrm>
            <a:off x="6997647" y="5777309"/>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13" name="Shape"/>
          <p:cNvSpPr/>
          <p:nvPr/>
        </p:nvSpPr>
        <p:spPr>
          <a:xfrm>
            <a:off x="760621" y="910004"/>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14" name="This is your presentation title"/>
          <p:cNvSpPr txBox="1"/>
          <p:nvPr/>
        </p:nvSpPr>
        <p:spPr>
          <a:xfrm>
            <a:off x="1420279" y="2369014"/>
            <a:ext cx="9181158" cy="80021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defRPr sz="12000">
                <a:solidFill>
                  <a:srgbClr val="001355"/>
                </a:solidFill>
                <a:latin typeface="Montserrat Medium"/>
                <a:ea typeface="Montserrat Medium"/>
                <a:cs typeface="Montserrat Medium"/>
                <a:sym typeface="Montserrat Medium"/>
              </a:defRPr>
            </a:lvl1pPr>
          </a:lstStyle>
          <a:p>
            <a:endParaRPr lang="ru-RU" sz="4600" b="1"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661" y="285875"/>
            <a:ext cx="1539822" cy="1514014"/>
          </a:xfrm>
          <a:prstGeom prst="rect">
            <a:avLst/>
          </a:prstGeom>
        </p:spPr>
      </p:pic>
      <p:sp>
        <p:nvSpPr>
          <p:cNvPr id="3" name="Прямоугольник 2"/>
          <p:cNvSpPr/>
          <p:nvPr/>
        </p:nvSpPr>
        <p:spPr>
          <a:xfrm>
            <a:off x="1093343" y="2255441"/>
            <a:ext cx="8884676" cy="2123658"/>
          </a:xfrm>
          <a:prstGeom prst="rect">
            <a:avLst/>
          </a:prstGeom>
          <a:noFill/>
        </p:spPr>
        <p:txBody>
          <a:bodyPr wrap="none">
            <a:spAutoFit/>
          </a:bodyPr>
          <a:lstStyle/>
          <a:p>
            <a:r>
              <a:rPr lang="ru-RU" sz="4400" b="1" dirty="0">
                <a:solidFill>
                  <a:schemeClr val="accent5">
                    <a:lumMod val="50000"/>
                  </a:schemeClr>
                </a:solidFill>
              </a:rPr>
              <a:t>Установочный семинар по проекту </a:t>
            </a:r>
            <a:endParaRPr lang="ru-RU" sz="4400" b="1" dirty="0" smtClean="0">
              <a:solidFill>
                <a:schemeClr val="accent5">
                  <a:lumMod val="50000"/>
                </a:schemeClr>
              </a:solidFill>
            </a:endParaRPr>
          </a:p>
          <a:p>
            <a:r>
              <a:rPr lang="ru-RU" sz="4400" b="1" dirty="0" smtClean="0">
                <a:solidFill>
                  <a:schemeClr val="accent5">
                    <a:lumMod val="50000"/>
                  </a:schemeClr>
                </a:solidFill>
              </a:rPr>
              <a:t>Команда </a:t>
            </a:r>
            <a:r>
              <a:rPr lang="ru-RU" sz="4400" b="1" dirty="0">
                <a:solidFill>
                  <a:schemeClr val="accent5">
                    <a:lumMod val="50000"/>
                  </a:schemeClr>
                </a:solidFill>
              </a:rPr>
              <a:t>школьных педагогов </a:t>
            </a:r>
          </a:p>
          <a:p>
            <a:r>
              <a:rPr lang="ru-RU" sz="4400" b="1" dirty="0">
                <a:solidFill>
                  <a:schemeClr val="accent5">
                    <a:lumMod val="50000"/>
                  </a:schemeClr>
                </a:solidFill>
              </a:rPr>
              <a:t>«под ключ»</a:t>
            </a:r>
          </a:p>
        </p:txBody>
      </p:sp>
      <p:sp>
        <p:nvSpPr>
          <p:cNvPr id="28" name="Подзаголовок 2"/>
          <p:cNvSpPr txBox="1">
            <a:spLocks/>
          </p:cNvSpPr>
          <p:nvPr/>
        </p:nvSpPr>
        <p:spPr>
          <a:xfrm>
            <a:off x="1180105" y="5282017"/>
            <a:ext cx="7893988"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rgbClr val="002060"/>
                </a:solidFill>
                <a:effectLst/>
                <a:uLnTx/>
                <a:uFillTx/>
                <a:latin typeface="Calibri" panose="020F0502020204030204"/>
                <a:ea typeface="+mn-ea"/>
                <a:cs typeface="+mn-cs"/>
              </a:rPr>
              <a:t>10.02.2023</a:t>
            </a:r>
            <a:endParaRPr kumimoji="0" lang="ru-RU"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6" name="Рисунок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467" y="255035"/>
            <a:ext cx="1294552" cy="1603656"/>
          </a:xfrm>
          <a:prstGeom prst="rect">
            <a:avLst/>
          </a:prstGeom>
        </p:spPr>
      </p:pic>
      <p:pic>
        <p:nvPicPr>
          <p:cNvPr id="27" name="Рисунок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8967" y="177222"/>
            <a:ext cx="1627066" cy="1492687"/>
          </a:xfrm>
          <a:prstGeom prst="rect">
            <a:avLst/>
          </a:prstGeom>
        </p:spPr>
      </p:pic>
    </p:spTree>
    <p:extLst>
      <p:ext uri="{BB962C8B-B14F-4D97-AF65-F5344CB8AC3E}">
        <p14:creationId xmlns:p14="http://schemas.microsoft.com/office/powerpoint/2010/main" val="19465331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p:cNvSpPr/>
          <p:nvPr/>
        </p:nvSpPr>
        <p:spPr>
          <a:xfrm>
            <a:off x="-1897115" y="-561600"/>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8" name="Прямоугольник 7"/>
          <p:cNvSpPr/>
          <p:nvPr/>
        </p:nvSpPr>
        <p:spPr>
          <a:xfrm>
            <a:off x="661659" y="966387"/>
            <a:ext cx="1077255" cy="527951"/>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865634" y="1129157"/>
            <a:ext cx="5001012" cy="646331"/>
          </a:xfrm>
          <a:prstGeom prst="rect">
            <a:avLst/>
          </a:prstGeom>
          <a:solidFill>
            <a:schemeClr val="accent1">
              <a:lumMod val="20000"/>
              <a:lumOff val="80000"/>
            </a:schemeClr>
          </a:solidFill>
        </p:spPr>
        <p:txBody>
          <a:bodyPr wrap="square" rtlCol="0">
            <a:spAutoFit/>
          </a:bodyPr>
          <a:lstStyle/>
          <a:p>
            <a:pPr algn="ctr"/>
            <a:r>
              <a:rPr lang="ru-RU" b="1" cap="all" dirty="0" smtClean="0">
                <a:solidFill>
                  <a:schemeClr val="accent1">
                    <a:lumMod val="50000"/>
                  </a:schemeClr>
                </a:solidFill>
              </a:rPr>
              <a:t>Современные образовательные технологии</a:t>
            </a:r>
          </a:p>
        </p:txBody>
      </p:sp>
      <p:cxnSp>
        <p:nvCxnSpPr>
          <p:cNvPr id="10" name="Прямая соединительная линия 9"/>
          <p:cNvCxnSpPr/>
          <p:nvPr/>
        </p:nvCxnSpPr>
        <p:spPr>
          <a:xfrm flipH="1">
            <a:off x="771525" y="1797959"/>
            <a:ext cx="9068" cy="15899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4948" y="2037307"/>
            <a:ext cx="5495439" cy="584775"/>
          </a:xfrm>
          <a:prstGeom prst="rect">
            <a:avLst/>
          </a:prstGeom>
          <a:noFill/>
        </p:spPr>
        <p:txBody>
          <a:bodyPr wrap="square" rtlCol="0">
            <a:spAutoFit/>
          </a:bodyPr>
          <a:lstStyle/>
          <a:p>
            <a:r>
              <a:rPr lang="ru-RU" sz="1600" dirty="0" smtClean="0"/>
              <a:t>Виды и способы реализации современных образовательных технологий  </a:t>
            </a:r>
            <a:endParaRPr lang="ru-RU" sz="1600" dirty="0"/>
          </a:p>
        </p:txBody>
      </p:sp>
      <p:sp>
        <p:nvSpPr>
          <p:cNvPr id="12" name="TextBox 11"/>
          <p:cNvSpPr txBox="1"/>
          <p:nvPr/>
        </p:nvSpPr>
        <p:spPr>
          <a:xfrm>
            <a:off x="997923" y="2800335"/>
            <a:ext cx="4868723" cy="338554"/>
          </a:xfrm>
          <a:prstGeom prst="rect">
            <a:avLst/>
          </a:prstGeom>
          <a:noFill/>
        </p:spPr>
        <p:txBody>
          <a:bodyPr wrap="square" rtlCol="0">
            <a:spAutoFit/>
          </a:bodyPr>
          <a:lstStyle/>
          <a:p>
            <a:r>
              <a:rPr lang="ru-RU" sz="1600" dirty="0" smtClean="0"/>
              <a:t>Проектные и исследовательские методы обучения</a:t>
            </a:r>
            <a:endParaRPr lang="ru-RU" sz="1600" dirty="0"/>
          </a:p>
        </p:txBody>
      </p:sp>
      <p:sp>
        <p:nvSpPr>
          <p:cNvPr id="14" name="Прямоугольник 13"/>
          <p:cNvSpPr/>
          <p:nvPr/>
        </p:nvSpPr>
        <p:spPr>
          <a:xfrm>
            <a:off x="6804140" y="1070713"/>
            <a:ext cx="1077255" cy="559688"/>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967878" y="1191857"/>
            <a:ext cx="4404543" cy="646331"/>
          </a:xfrm>
          <a:prstGeom prst="rect">
            <a:avLst/>
          </a:prstGeom>
          <a:solidFill>
            <a:schemeClr val="accent1">
              <a:lumMod val="20000"/>
              <a:lumOff val="80000"/>
            </a:schemeClr>
          </a:solidFill>
        </p:spPr>
        <p:txBody>
          <a:bodyPr wrap="square">
            <a:spAutoFit/>
          </a:bodyPr>
          <a:lstStyle/>
          <a:p>
            <a:pPr algn="ctr"/>
            <a:r>
              <a:rPr lang="ru-RU" b="1" cap="all" dirty="0">
                <a:solidFill>
                  <a:schemeClr val="accent1">
                    <a:lumMod val="50000"/>
                  </a:schemeClr>
                </a:solidFill>
              </a:rPr>
              <a:t>Психолого-педагогические особенности развития ребенка</a:t>
            </a:r>
          </a:p>
        </p:txBody>
      </p:sp>
      <p:cxnSp>
        <p:nvCxnSpPr>
          <p:cNvPr id="16" name="Прямая соединительная линия 15"/>
          <p:cNvCxnSpPr/>
          <p:nvPr/>
        </p:nvCxnSpPr>
        <p:spPr>
          <a:xfrm>
            <a:off x="6884122" y="1988742"/>
            <a:ext cx="5552" cy="155653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7079211" y="2190393"/>
            <a:ext cx="4901201" cy="584775"/>
          </a:xfrm>
          <a:prstGeom prst="rect">
            <a:avLst/>
          </a:prstGeom>
        </p:spPr>
        <p:txBody>
          <a:bodyPr wrap="square">
            <a:spAutoFit/>
          </a:bodyPr>
          <a:lstStyle/>
          <a:p>
            <a:r>
              <a:rPr lang="ru-RU" sz="1600" dirty="0"/>
              <a:t>Индивидуально-психологические особенности развития ребенка</a:t>
            </a:r>
          </a:p>
        </p:txBody>
      </p:sp>
      <p:sp>
        <p:nvSpPr>
          <p:cNvPr id="18" name="Прямоугольник 17"/>
          <p:cNvSpPr/>
          <p:nvPr/>
        </p:nvSpPr>
        <p:spPr>
          <a:xfrm>
            <a:off x="7079211" y="3075778"/>
            <a:ext cx="4085807" cy="338554"/>
          </a:xfrm>
          <a:prstGeom prst="rect">
            <a:avLst/>
          </a:prstGeom>
        </p:spPr>
        <p:txBody>
          <a:bodyPr wrap="square">
            <a:spAutoFit/>
          </a:bodyPr>
          <a:lstStyle/>
          <a:p>
            <a:r>
              <a:rPr lang="ru-RU" sz="1600" dirty="0"/>
              <a:t>Технологии инклюзивного образования</a:t>
            </a:r>
          </a:p>
        </p:txBody>
      </p:sp>
      <p:sp>
        <p:nvSpPr>
          <p:cNvPr id="20" name="Прямоугольник 19"/>
          <p:cNvSpPr/>
          <p:nvPr/>
        </p:nvSpPr>
        <p:spPr>
          <a:xfrm>
            <a:off x="735424" y="4030613"/>
            <a:ext cx="1077255" cy="604834"/>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904263" y="4185483"/>
            <a:ext cx="5040665" cy="646331"/>
          </a:xfrm>
          <a:prstGeom prst="rect">
            <a:avLst/>
          </a:prstGeom>
          <a:solidFill>
            <a:schemeClr val="accent1">
              <a:lumMod val="20000"/>
              <a:lumOff val="80000"/>
            </a:schemeClr>
          </a:solidFill>
        </p:spPr>
        <p:txBody>
          <a:bodyPr wrap="square">
            <a:spAutoFit/>
          </a:bodyPr>
          <a:lstStyle/>
          <a:p>
            <a:pPr algn="ctr"/>
            <a:r>
              <a:rPr lang="ru-RU" b="1" cap="all" dirty="0" smtClean="0">
                <a:solidFill>
                  <a:schemeClr val="accent1">
                    <a:lumMod val="50000"/>
                  </a:schemeClr>
                </a:solidFill>
              </a:rPr>
              <a:t>Организационно-педагогические </a:t>
            </a:r>
            <a:r>
              <a:rPr lang="ru-RU" b="1" cap="all" dirty="0">
                <a:solidFill>
                  <a:schemeClr val="accent1">
                    <a:lumMod val="50000"/>
                  </a:schemeClr>
                </a:solidFill>
              </a:rPr>
              <a:t>условия работы учителя в современной школе</a:t>
            </a:r>
          </a:p>
        </p:txBody>
      </p:sp>
      <p:cxnSp>
        <p:nvCxnSpPr>
          <p:cNvPr id="22" name="Прямая соединительная линия 21"/>
          <p:cNvCxnSpPr/>
          <p:nvPr/>
        </p:nvCxnSpPr>
        <p:spPr>
          <a:xfrm>
            <a:off x="771527" y="4884417"/>
            <a:ext cx="9066" cy="16205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952274" y="5139821"/>
            <a:ext cx="5431135" cy="584775"/>
          </a:xfrm>
          <a:prstGeom prst="rect">
            <a:avLst/>
          </a:prstGeom>
        </p:spPr>
        <p:txBody>
          <a:bodyPr wrap="square">
            <a:spAutoFit/>
          </a:bodyPr>
          <a:lstStyle/>
          <a:p>
            <a:r>
              <a:rPr lang="ru-RU" sz="1600" dirty="0"/>
              <a:t>Текущая деятельность педагога в общеобразовательной организации</a:t>
            </a:r>
          </a:p>
        </p:txBody>
      </p:sp>
      <p:sp>
        <p:nvSpPr>
          <p:cNvPr id="24" name="Прямоугольник 23"/>
          <p:cNvSpPr/>
          <p:nvPr/>
        </p:nvSpPr>
        <p:spPr>
          <a:xfrm>
            <a:off x="956855" y="6012506"/>
            <a:ext cx="4694770" cy="338554"/>
          </a:xfrm>
          <a:prstGeom prst="rect">
            <a:avLst/>
          </a:prstGeom>
        </p:spPr>
        <p:txBody>
          <a:bodyPr wrap="square">
            <a:spAutoFit/>
          </a:bodyPr>
          <a:lstStyle/>
          <a:p>
            <a:r>
              <a:rPr lang="ru-RU" sz="1600" dirty="0"/>
              <a:t>Планирование и реализация внеурочной работы</a:t>
            </a:r>
          </a:p>
        </p:txBody>
      </p:sp>
      <p:sp>
        <p:nvSpPr>
          <p:cNvPr id="26" name="Прямоугольник 25"/>
          <p:cNvSpPr/>
          <p:nvPr/>
        </p:nvSpPr>
        <p:spPr>
          <a:xfrm>
            <a:off x="6971178" y="4133620"/>
            <a:ext cx="1065054" cy="454339"/>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7143209" y="4290417"/>
            <a:ext cx="4327532" cy="369332"/>
          </a:xfrm>
          <a:prstGeom prst="rect">
            <a:avLst/>
          </a:prstGeom>
          <a:solidFill>
            <a:schemeClr val="accent1">
              <a:lumMod val="20000"/>
              <a:lumOff val="80000"/>
            </a:schemeClr>
          </a:solidFill>
        </p:spPr>
        <p:txBody>
          <a:bodyPr wrap="square">
            <a:spAutoFit/>
          </a:bodyPr>
          <a:lstStyle/>
          <a:p>
            <a:pPr algn="ctr"/>
            <a:r>
              <a:rPr lang="ru-RU" b="1" cap="all" dirty="0">
                <a:solidFill>
                  <a:schemeClr val="accent1">
                    <a:lumMod val="50000"/>
                  </a:schemeClr>
                </a:solidFill>
              </a:rPr>
              <a:t>Навыки учителя </a:t>
            </a:r>
            <a:r>
              <a:rPr lang="en-US" b="1" cap="all" dirty="0">
                <a:solidFill>
                  <a:schemeClr val="accent1">
                    <a:lumMod val="50000"/>
                  </a:schemeClr>
                </a:solidFill>
              </a:rPr>
              <a:t>XXI </a:t>
            </a:r>
            <a:r>
              <a:rPr lang="ru-RU" b="1" cap="all" dirty="0">
                <a:solidFill>
                  <a:schemeClr val="accent1">
                    <a:lumMod val="50000"/>
                  </a:schemeClr>
                </a:solidFill>
              </a:rPr>
              <a:t>века</a:t>
            </a:r>
          </a:p>
        </p:txBody>
      </p:sp>
      <p:cxnSp>
        <p:nvCxnSpPr>
          <p:cNvPr id="28" name="Прямая соединительная линия 27"/>
          <p:cNvCxnSpPr/>
          <p:nvPr/>
        </p:nvCxnSpPr>
        <p:spPr>
          <a:xfrm>
            <a:off x="7084276" y="4808561"/>
            <a:ext cx="0" cy="165678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7209294" y="5141759"/>
            <a:ext cx="4590062" cy="338554"/>
          </a:xfrm>
          <a:prstGeom prst="rect">
            <a:avLst/>
          </a:prstGeom>
        </p:spPr>
        <p:txBody>
          <a:bodyPr wrap="square">
            <a:spAutoFit/>
          </a:bodyPr>
          <a:lstStyle/>
          <a:p>
            <a:r>
              <a:rPr lang="ru-RU" sz="1600" dirty="0"/>
              <a:t>Профессиональный рост современного педагога</a:t>
            </a:r>
          </a:p>
        </p:txBody>
      </p:sp>
      <p:sp>
        <p:nvSpPr>
          <p:cNvPr id="30" name="Прямоугольник 29"/>
          <p:cNvSpPr/>
          <p:nvPr/>
        </p:nvSpPr>
        <p:spPr>
          <a:xfrm>
            <a:off x="7209294" y="5889550"/>
            <a:ext cx="2106602" cy="338554"/>
          </a:xfrm>
          <a:prstGeom prst="rect">
            <a:avLst/>
          </a:prstGeom>
        </p:spPr>
        <p:txBody>
          <a:bodyPr wrap="none">
            <a:spAutoFit/>
          </a:bodyPr>
          <a:lstStyle/>
          <a:p>
            <a:r>
              <a:rPr lang="ru-RU" sz="1600" dirty="0"/>
              <a:t>Командообразование</a:t>
            </a:r>
          </a:p>
        </p:txBody>
      </p:sp>
      <p:cxnSp>
        <p:nvCxnSpPr>
          <p:cNvPr id="34" name="Прямая соединительная линия 33"/>
          <p:cNvCxnSpPr/>
          <p:nvPr/>
        </p:nvCxnSpPr>
        <p:spPr>
          <a:xfrm flipV="1">
            <a:off x="789659" y="2692741"/>
            <a:ext cx="4040623" cy="1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771553" y="3360700"/>
            <a:ext cx="4040623" cy="1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6869497" y="2836484"/>
            <a:ext cx="4040623" cy="1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6884122" y="3522279"/>
            <a:ext cx="4040623" cy="1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V="1">
            <a:off x="771526" y="5787587"/>
            <a:ext cx="4040623" cy="1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V="1">
            <a:off x="771525" y="6489632"/>
            <a:ext cx="4040623" cy="1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7080230" y="5636953"/>
            <a:ext cx="4040623" cy="1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7088323" y="6446012"/>
            <a:ext cx="4040623" cy="15357"/>
          </a:xfrm>
          <a:prstGeom prst="line">
            <a:avLst/>
          </a:prstGeom>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5644441" y="1457532"/>
            <a:ext cx="444410" cy="441203"/>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11142030" y="1613803"/>
            <a:ext cx="444410" cy="441203"/>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5759788" y="4587959"/>
            <a:ext cx="444410" cy="441203"/>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11198362" y="4459550"/>
            <a:ext cx="444410" cy="441203"/>
          </a:xfrm>
          <a:prstGeom prst="rect">
            <a:avLst/>
          </a:prstGeom>
          <a:solidFill>
            <a:srgbClr val="3DA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1140114" y="65483"/>
            <a:ext cx="10486589" cy="892552"/>
          </a:xfrm>
          <a:prstGeom prst="rect">
            <a:avLst/>
          </a:prstGeom>
        </p:spPr>
        <p:txBody>
          <a:bodyPr wrap="square">
            <a:spAutoFit/>
          </a:bodyPr>
          <a:lstStyle/>
          <a:p>
            <a:pPr algn="ctr">
              <a:spcAft>
                <a:spcPts val="0"/>
              </a:spcAft>
            </a:pPr>
            <a:r>
              <a:rPr lang="ru-RU" sz="2800" b="1" dirty="0" smtClean="0">
                <a:solidFill>
                  <a:srgbClr val="002060"/>
                </a:solidFill>
                <a:ea typeface="Times New Roman" panose="02020603050405020304" pitchFamily="18" charset="0"/>
              </a:rPr>
              <a:t>Курс повышения квалификации «</a:t>
            </a:r>
            <a:r>
              <a:rPr lang="ru-RU" sz="2800" b="1" dirty="0">
                <a:solidFill>
                  <a:srgbClr val="002060"/>
                </a:solidFill>
                <a:ea typeface="Times New Roman" panose="02020603050405020304" pitchFamily="18" charset="0"/>
              </a:rPr>
              <a:t>Навыки педагога ХХ</a:t>
            </a:r>
            <a:r>
              <a:rPr lang="en-US" sz="2800" b="1" dirty="0">
                <a:solidFill>
                  <a:srgbClr val="002060"/>
                </a:solidFill>
                <a:ea typeface="Times New Roman" panose="02020603050405020304" pitchFamily="18" charset="0"/>
              </a:rPr>
              <a:t>I </a:t>
            </a:r>
            <a:r>
              <a:rPr lang="ru-RU" sz="2800" b="1" dirty="0">
                <a:solidFill>
                  <a:srgbClr val="002060"/>
                </a:solidFill>
                <a:ea typeface="Times New Roman" panose="02020603050405020304" pitchFamily="18" charset="0"/>
              </a:rPr>
              <a:t>века</a:t>
            </a:r>
            <a:r>
              <a:rPr lang="ru-RU" sz="2800" b="1" dirty="0" smtClean="0">
                <a:solidFill>
                  <a:srgbClr val="002060"/>
                </a:solidFill>
                <a:ea typeface="Times New Roman" panose="02020603050405020304" pitchFamily="18" charset="0"/>
              </a:rPr>
              <a:t>»</a:t>
            </a:r>
          </a:p>
          <a:p>
            <a:pPr algn="ctr">
              <a:spcAft>
                <a:spcPts val="0"/>
              </a:spcAft>
            </a:pPr>
            <a:r>
              <a:rPr lang="ru-RU" sz="2400" b="1" dirty="0" smtClean="0">
                <a:solidFill>
                  <a:srgbClr val="002060"/>
                </a:solidFill>
                <a:effectLst/>
                <a:ea typeface="Times New Roman" panose="02020603050405020304" pitchFamily="18" charset="0"/>
              </a:rPr>
              <a:t>Дисциплины</a:t>
            </a:r>
            <a:r>
              <a:rPr lang="en-US" sz="2400" b="1" dirty="0" smtClean="0">
                <a:solidFill>
                  <a:srgbClr val="002060"/>
                </a:solidFill>
                <a:effectLst/>
                <a:ea typeface="Times New Roman" panose="02020603050405020304" pitchFamily="18" charset="0"/>
              </a:rPr>
              <a:t>:</a:t>
            </a:r>
            <a:endParaRPr lang="ru-RU" sz="1400"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3932019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p:cNvSpPr/>
          <p:nvPr/>
        </p:nvSpPr>
        <p:spPr>
          <a:xfrm>
            <a:off x="6932333" y="5390418"/>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35" name="Circle"/>
          <p:cNvSpPr/>
          <p:nvPr/>
        </p:nvSpPr>
        <p:spPr>
          <a:xfrm>
            <a:off x="10291665" y="3989982"/>
            <a:ext cx="5736035" cy="5736035"/>
          </a:xfrm>
          <a:prstGeom prst="ellipse">
            <a:avLst/>
          </a:prstGeom>
          <a:solidFill>
            <a:schemeClr val="accent1"/>
          </a:solidFill>
          <a:ln w="25400">
            <a:miter lim="400000"/>
          </a:ln>
        </p:spPr>
        <p:txBody>
          <a:bodyPr tIns="45720" bIns="45720" anchor="ctr"/>
          <a:lstStyle/>
          <a:p>
            <a:endParaRPr sz="900"/>
          </a:p>
        </p:txBody>
      </p:sp>
      <p:sp>
        <p:nvSpPr>
          <p:cNvPr id="136" name="Shape"/>
          <p:cNvSpPr/>
          <p:nvPr/>
        </p:nvSpPr>
        <p:spPr>
          <a:xfrm>
            <a:off x="10540947" y="-1182291"/>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grpSp>
        <p:nvGrpSpPr>
          <p:cNvPr id="130" name="Group"/>
          <p:cNvGrpSpPr/>
          <p:nvPr/>
        </p:nvGrpSpPr>
        <p:grpSpPr>
          <a:xfrm>
            <a:off x="-3098867" y="610583"/>
            <a:ext cx="4724054" cy="5105859"/>
            <a:chOff x="0" y="0"/>
            <a:chExt cx="9448105" cy="9448105"/>
          </a:xfrm>
        </p:grpSpPr>
        <p:sp>
          <p:nvSpPr>
            <p:cNvPr id="123"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4"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5"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6"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7"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8"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9"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22" name="Graphic 209"/>
          <p:cNvSpPr/>
          <p:nvPr/>
        </p:nvSpPr>
        <p:spPr>
          <a:xfrm>
            <a:off x="2110297" y="2109717"/>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16" name="Прямоугольник 15"/>
          <p:cNvSpPr/>
          <p:nvPr/>
        </p:nvSpPr>
        <p:spPr>
          <a:xfrm>
            <a:off x="3483978" y="334927"/>
            <a:ext cx="5303439" cy="954107"/>
          </a:xfrm>
          <a:prstGeom prst="rect">
            <a:avLst/>
          </a:prstGeom>
        </p:spPr>
        <p:txBody>
          <a:bodyPr wrap="none">
            <a:spAutoFit/>
          </a:bodyPr>
          <a:lstStyle/>
          <a:p>
            <a:pPr algn="ctr">
              <a:spcAft>
                <a:spcPts val="0"/>
              </a:spcAft>
            </a:pPr>
            <a:r>
              <a:rPr lang="ru-RU" sz="2800" b="1" dirty="0" smtClean="0">
                <a:solidFill>
                  <a:srgbClr val="002060"/>
                </a:solidFill>
                <a:ea typeface="Times New Roman" panose="02020603050405020304" pitchFamily="18" charset="0"/>
              </a:rPr>
              <a:t>Курс повышения квалификации </a:t>
            </a:r>
          </a:p>
          <a:p>
            <a:pPr algn="ctr">
              <a:spcAft>
                <a:spcPts val="0"/>
              </a:spcAft>
            </a:pPr>
            <a:r>
              <a:rPr lang="ru-RU" sz="2800" b="1" dirty="0">
                <a:solidFill>
                  <a:srgbClr val="002060"/>
                </a:solidFill>
                <a:ea typeface="Times New Roman" panose="02020603050405020304" pitchFamily="18" charset="0"/>
              </a:rPr>
              <a:t>«Навыки педагога ХХ</a:t>
            </a:r>
            <a:r>
              <a:rPr lang="en-US" sz="2800" b="1" dirty="0">
                <a:solidFill>
                  <a:srgbClr val="002060"/>
                </a:solidFill>
                <a:ea typeface="Times New Roman" panose="02020603050405020304" pitchFamily="18" charset="0"/>
              </a:rPr>
              <a:t>I </a:t>
            </a:r>
            <a:r>
              <a:rPr lang="ru-RU" sz="2800" b="1" dirty="0">
                <a:solidFill>
                  <a:srgbClr val="002060"/>
                </a:solidFill>
                <a:ea typeface="Times New Roman" panose="02020603050405020304" pitchFamily="18" charset="0"/>
              </a:rPr>
              <a:t>века»</a:t>
            </a:r>
            <a:endParaRPr lang="ru-RU" sz="1600" dirty="0">
              <a:solidFill>
                <a:srgbClr val="002060"/>
              </a:solidFill>
              <a:effectLst/>
              <a:ea typeface="Times New Roman" panose="02020603050405020304" pitchFamily="18" charset="0"/>
            </a:endParaRPr>
          </a:p>
        </p:txBody>
      </p:sp>
      <p:sp>
        <p:nvSpPr>
          <p:cNvPr id="15" name="TextBox 14"/>
          <p:cNvSpPr txBox="1"/>
          <p:nvPr/>
        </p:nvSpPr>
        <p:spPr>
          <a:xfrm>
            <a:off x="2703119" y="2029777"/>
            <a:ext cx="5495439" cy="3600986"/>
          </a:xfrm>
          <a:prstGeom prst="rect">
            <a:avLst/>
          </a:prstGeom>
          <a:noFill/>
        </p:spPr>
        <p:txBody>
          <a:bodyPr wrap="square" rtlCol="0">
            <a:spAutoFit/>
          </a:bodyPr>
          <a:lstStyle/>
          <a:p>
            <a:r>
              <a:rPr lang="ru-RU" sz="2400" dirty="0" smtClean="0"/>
              <a:t>Период обучения</a:t>
            </a:r>
          </a:p>
          <a:p>
            <a:endParaRPr lang="ru-RU" sz="2400" dirty="0" smtClean="0"/>
          </a:p>
          <a:p>
            <a:endParaRPr lang="ru-RU" sz="2400" dirty="0"/>
          </a:p>
          <a:p>
            <a:r>
              <a:rPr lang="ru-RU" sz="2400" dirty="0" smtClean="0"/>
              <a:t>Количество занятий</a:t>
            </a:r>
            <a:endParaRPr lang="en-US" sz="2400" dirty="0" smtClean="0"/>
          </a:p>
          <a:p>
            <a:endParaRPr lang="en-US" sz="2400" dirty="0"/>
          </a:p>
          <a:p>
            <a:endParaRPr lang="en-US" sz="2400" dirty="0" smtClean="0"/>
          </a:p>
          <a:p>
            <a:endParaRPr lang="ru-RU" sz="2400" dirty="0" smtClean="0"/>
          </a:p>
          <a:p>
            <a:r>
              <a:rPr lang="ru-RU" sz="2400" dirty="0" smtClean="0"/>
              <a:t>Место проведения</a:t>
            </a:r>
          </a:p>
          <a:p>
            <a:endParaRPr lang="ru-RU" dirty="0"/>
          </a:p>
          <a:p>
            <a:endParaRPr lang="ru-RU" dirty="0"/>
          </a:p>
        </p:txBody>
      </p:sp>
      <p:sp>
        <p:nvSpPr>
          <p:cNvPr id="17" name="Graphic 209"/>
          <p:cNvSpPr/>
          <p:nvPr/>
        </p:nvSpPr>
        <p:spPr>
          <a:xfrm>
            <a:off x="2110297" y="3163513"/>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2" name="TextBox 1"/>
          <p:cNvSpPr txBox="1"/>
          <p:nvPr/>
        </p:nvSpPr>
        <p:spPr>
          <a:xfrm>
            <a:off x="5962112" y="2029777"/>
            <a:ext cx="4472891" cy="3939540"/>
          </a:xfrm>
          <a:prstGeom prst="rect">
            <a:avLst/>
          </a:prstGeom>
          <a:noFill/>
        </p:spPr>
        <p:txBody>
          <a:bodyPr wrap="none" rtlCol="0">
            <a:spAutoFit/>
          </a:bodyPr>
          <a:lstStyle/>
          <a:p>
            <a:r>
              <a:rPr lang="ru-RU" sz="2400" b="1" dirty="0" smtClean="0">
                <a:solidFill>
                  <a:schemeClr val="accent1">
                    <a:lumMod val="50000"/>
                  </a:schemeClr>
                </a:solidFill>
              </a:rPr>
              <a:t>15 февраля – 28 апреля</a:t>
            </a:r>
          </a:p>
          <a:p>
            <a:endParaRPr lang="en-US" sz="2400" b="1" dirty="0" smtClean="0">
              <a:solidFill>
                <a:schemeClr val="accent1">
                  <a:lumMod val="50000"/>
                </a:schemeClr>
              </a:solidFill>
            </a:endParaRPr>
          </a:p>
          <a:p>
            <a:endParaRPr lang="ru-RU" sz="1000" b="1" dirty="0">
              <a:solidFill>
                <a:schemeClr val="accent1">
                  <a:lumMod val="50000"/>
                </a:schemeClr>
              </a:solidFill>
            </a:endParaRPr>
          </a:p>
          <a:p>
            <a:r>
              <a:rPr lang="ru-RU" sz="2400" b="1" dirty="0" smtClean="0">
                <a:solidFill>
                  <a:schemeClr val="accent1">
                    <a:lumMod val="50000"/>
                  </a:schemeClr>
                </a:solidFill>
              </a:rPr>
              <a:t>1-2 занятия в неделю </a:t>
            </a:r>
            <a:endParaRPr lang="en-US" sz="2400" b="1" dirty="0" smtClean="0">
              <a:solidFill>
                <a:schemeClr val="accent1">
                  <a:lumMod val="50000"/>
                </a:schemeClr>
              </a:solidFill>
            </a:endParaRPr>
          </a:p>
          <a:p>
            <a:r>
              <a:rPr lang="ru-RU" sz="2400" b="1" dirty="0" smtClean="0">
                <a:solidFill>
                  <a:schemeClr val="accent1">
                    <a:lumMod val="50000"/>
                  </a:schemeClr>
                </a:solidFill>
              </a:rPr>
              <a:t>с 15</a:t>
            </a:r>
            <a:r>
              <a:rPr lang="en-US" sz="2400" b="1" dirty="0" smtClean="0">
                <a:solidFill>
                  <a:schemeClr val="accent1">
                    <a:lumMod val="50000"/>
                  </a:schemeClr>
                </a:solidFill>
              </a:rPr>
              <a:t>:30</a:t>
            </a:r>
            <a:endParaRPr lang="ru-RU" sz="2400" b="1" dirty="0" smtClean="0">
              <a:solidFill>
                <a:schemeClr val="accent1">
                  <a:lumMod val="50000"/>
                </a:schemeClr>
              </a:solidFill>
            </a:endParaRPr>
          </a:p>
          <a:p>
            <a:endParaRPr lang="ru-RU" sz="2400" b="1" dirty="0" smtClean="0">
              <a:solidFill>
                <a:schemeClr val="accent1">
                  <a:lumMod val="50000"/>
                </a:schemeClr>
              </a:solidFill>
            </a:endParaRPr>
          </a:p>
          <a:p>
            <a:endParaRPr lang="ru-RU" sz="2400" b="1" dirty="0" smtClean="0">
              <a:solidFill>
                <a:schemeClr val="accent1">
                  <a:lumMod val="50000"/>
                </a:schemeClr>
              </a:solidFill>
            </a:endParaRPr>
          </a:p>
          <a:p>
            <a:r>
              <a:rPr lang="ru-RU" sz="2400" b="1" dirty="0" smtClean="0">
                <a:solidFill>
                  <a:schemeClr val="accent1">
                    <a:lumMod val="50000"/>
                  </a:schemeClr>
                </a:solidFill>
              </a:rPr>
              <a:t>Точка кипения </a:t>
            </a:r>
          </a:p>
          <a:p>
            <a:r>
              <a:rPr lang="ru-RU" sz="2400" b="1" dirty="0" smtClean="0">
                <a:solidFill>
                  <a:schemeClr val="accent1">
                    <a:lumMod val="50000"/>
                  </a:schemeClr>
                </a:solidFill>
              </a:rPr>
              <a:t>РГПУ им. А. И. Герцена</a:t>
            </a:r>
            <a:r>
              <a:rPr lang="en-US" sz="2400" b="1" dirty="0" smtClean="0">
                <a:solidFill>
                  <a:schemeClr val="accent1">
                    <a:lumMod val="50000"/>
                  </a:schemeClr>
                </a:solidFill>
              </a:rPr>
              <a:t>,</a:t>
            </a:r>
            <a:endParaRPr lang="ru-RU" sz="2400" b="1" dirty="0" smtClean="0">
              <a:solidFill>
                <a:schemeClr val="accent1">
                  <a:lumMod val="50000"/>
                </a:schemeClr>
              </a:solidFill>
            </a:endParaRPr>
          </a:p>
          <a:p>
            <a:r>
              <a:rPr lang="ru-RU" sz="2400" b="1" dirty="0" smtClean="0">
                <a:solidFill>
                  <a:schemeClr val="accent1">
                    <a:lumMod val="50000"/>
                  </a:schemeClr>
                </a:solidFill>
              </a:rPr>
              <a:t>Студенческий дворец культуры </a:t>
            </a:r>
          </a:p>
          <a:p>
            <a:r>
              <a:rPr lang="ru-RU" sz="2400" b="1" dirty="0" smtClean="0">
                <a:solidFill>
                  <a:schemeClr val="accent1">
                    <a:lumMod val="50000"/>
                  </a:schemeClr>
                </a:solidFill>
              </a:rPr>
              <a:t>(4 корпус)</a:t>
            </a:r>
          </a:p>
        </p:txBody>
      </p:sp>
      <p:sp>
        <p:nvSpPr>
          <p:cNvPr id="18" name="Graphic 209"/>
          <p:cNvSpPr/>
          <p:nvPr/>
        </p:nvSpPr>
        <p:spPr>
          <a:xfrm>
            <a:off x="2110297" y="4693519"/>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Tree>
    <p:extLst>
      <p:ext uri="{BB962C8B-B14F-4D97-AF65-F5344CB8AC3E}">
        <p14:creationId xmlns:p14="http://schemas.microsoft.com/office/powerpoint/2010/main" val="194580849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352" name="Project Progress"/>
          <p:cNvSpPr txBox="1">
            <a:spLocks noGrp="1"/>
          </p:cNvSpPr>
          <p:nvPr>
            <p:ph type="title"/>
          </p:nvPr>
        </p:nvSpPr>
        <p:spPr>
          <a:xfrm>
            <a:off x="1016741" y="403244"/>
            <a:ext cx="6615329" cy="1143001"/>
          </a:xfrm>
          <a:prstGeom prst="rect">
            <a:avLst/>
          </a:prstGeom>
        </p:spPr>
        <p:txBody>
          <a:bodyPr>
            <a:noAutofit/>
          </a:bodyPr>
          <a:lstStyle/>
          <a:p>
            <a:r>
              <a:rPr lang="ru-RU" sz="2800" b="1" dirty="0" smtClean="0"/>
              <a:t>Программа повышения квалификации</a:t>
            </a:r>
            <a:br>
              <a:rPr lang="ru-RU" sz="2800" b="1" dirty="0" smtClean="0"/>
            </a:br>
            <a:r>
              <a:rPr lang="ru-RU" sz="3600" b="1" dirty="0" smtClean="0"/>
              <a:t>«Навыки учителя</a:t>
            </a:r>
            <a:r>
              <a:rPr lang="en-US" sz="3600" b="1" dirty="0" smtClean="0"/>
              <a:t> XXI </a:t>
            </a:r>
            <a:r>
              <a:rPr lang="ru-RU" sz="3600" b="1" dirty="0" smtClean="0"/>
              <a:t>века» </a:t>
            </a:r>
            <a:endParaRPr sz="2800" b="1" dirty="0"/>
          </a:p>
        </p:txBody>
      </p:sp>
      <p:sp>
        <p:nvSpPr>
          <p:cNvPr id="353" name="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p:cNvSpPr txBox="1"/>
          <p:nvPr/>
        </p:nvSpPr>
        <p:spPr>
          <a:xfrm>
            <a:off x="514438" y="1628798"/>
            <a:ext cx="7619933" cy="4514056"/>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p>
            <a:r>
              <a:rPr lang="ru-RU" b="1" dirty="0"/>
              <a:t>Цель </a:t>
            </a:r>
            <a:r>
              <a:rPr lang="ru-RU" dirty="0"/>
              <a:t>программы заключается в углублении знаний, умений и навыков педагогов в соответствии с современными требованиями к планированию и реализации образовательного процесса общеобразовательных учреждений на основе актуальных психолого-педагогических научных разработок. </a:t>
            </a:r>
            <a:endParaRPr lang="ru-RU" dirty="0" smtClean="0"/>
          </a:p>
          <a:p>
            <a:endParaRPr lang="ru-RU" dirty="0" smtClean="0"/>
          </a:p>
          <a:p>
            <a:endParaRPr lang="ru-RU" dirty="0"/>
          </a:p>
          <a:p>
            <a:r>
              <a:rPr lang="ru-RU" dirty="0"/>
              <a:t>В процессе обучения решаются следующие </a:t>
            </a:r>
            <a:r>
              <a:rPr lang="ru-RU" b="1" dirty="0"/>
              <a:t>задачи</a:t>
            </a:r>
            <a:r>
              <a:rPr lang="ru-RU" dirty="0"/>
              <a:t>: </a:t>
            </a:r>
            <a:endParaRPr lang="ru-RU" dirty="0" smtClean="0"/>
          </a:p>
          <a:p>
            <a:endParaRPr lang="ru-RU" dirty="0"/>
          </a:p>
          <a:p>
            <a:pPr marL="285750" indent="-285750">
              <a:buFont typeface="Wingdings" panose="05000000000000000000" pitchFamily="2" charset="2"/>
              <a:buChar char="ü"/>
            </a:pPr>
            <a:r>
              <a:rPr lang="ru-RU" dirty="0"/>
              <a:t>дать представление о современных педагогических технологиях; </a:t>
            </a:r>
            <a:endParaRPr lang="ru-RU" dirty="0" smtClean="0"/>
          </a:p>
          <a:p>
            <a:pPr marL="285750" indent="-285750">
              <a:buFont typeface="Wingdings" panose="05000000000000000000" pitchFamily="2" charset="2"/>
              <a:buChar char="ü"/>
            </a:pPr>
            <a:r>
              <a:rPr lang="ru-RU" dirty="0" smtClean="0"/>
              <a:t>познакомить </a:t>
            </a:r>
            <a:r>
              <a:rPr lang="ru-RU" dirty="0"/>
              <a:t>слушателей с результатами современных исследований в области возрастной </a:t>
            </a:r>
            <a:r>
              <a:rPr lang="ru-RU" dirty="0" smtClean="0"/>
              <a:t>психологии; </a:t>
            </a:r>
          </a:p>
          <a:p>
            <a:pPr marL="285750" indent="-285750">
              <a:buFont typeface="Wingdings" panose="05000000000000000000" pitchFamily="2" charset="2"/>
              <a:buChar char="ü"/>
            </a:pPr>
            <a:r>
              <a:rPr lang="ru-RU" dirty="0" smtClean="0"/>
              <a:t>познакомить </a:t>
            </a:r>
            <a:r>
              <a:rPr lang="ru-RU" dirty="0"/>
              <a:t>слушателей с локально-нормативными документами, используемыми в работе школьного педагога; </a:t>
            </a:r>
            <a:endParaRPr lang="ru-RU" dirty="0" smtClean="0"/>
          </a:p>
          <a:p>
            <a:pPr marL="285750" indent="-285750">
              <a:buFont typeface="Wingdings" panose="05000000000000000000" pitchFamily="2" charset="2"/>
              <a:buChar char="ü"/>
            </a:pPr>
            <a:r>
              <a:rPr lang="ru-RU" dirty="0" smtClean="0"/>
              <a:t>познакомить </a:t>
            </a:r>
            <a:r>
              <a:rPr lang="ru-RU" dirty="0"/>
              <a:t>слушателей с методами планирования и осуществления внеурочной работы с учащимися общеобразовательных организаций. </a:t>
            </a:r>
          </a:p>
          <a:p>
            <a:pPr>
              <a:lnSpc>
                <a:spcPct val="100000"/>
              </a:lnSpc>
            </a:pPr>
            <a:endParaRPr sz="2000" dirty="0"/>
          </a:p>
        </p:txBody>
      </p:sp>
      <p:graphicFrame>
        <p:nvGraphicFramePr>
          <p:cNvPr id="354" name="2D Pie Chart"/>
          <p:cNvGraphicFramePr/>
          <p:nvPr/>
        </p:nvGraphicFramePr>
        <p:xfrm>
          <a:off x="1168736" y="4433427"/>
          <a:ext cx="1110664" cy="1110664"/>
        </p:xfrm>
        <a:graphic>
          <a:graphicData uri="http://schemas.openxmlformats.org/drawingml/2006/chart">
            <c:chart xmlns:c="http://schemas.openxmlformats.org/drawingml/2006/chart" xmlns:r="http://schemas.openxmlformats.org/officeDocument/2006/relationships" r:id="rId2"/>
          </a:graphicData>
        </a:graphic>
      </p:graphicFrame>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19267" t="3806" r="326" b="22091"/>
          <a:stretch/>
        </p:blipFill>
        <p:spPr>
          <a:xfrm>
            <a:off x="8464990" y="8535"/>
            <a:ext cx="3727010" cy="2290527"/>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b="10225"/>
          <a:stretch/>
        </p:blipFill>
        <p:spPr>
          <a:xfrm>
            <a:off x="8455937" y="4621276"/>
            <a:ext cx="3736063" cy="2236724"/>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l="-81" t="8800" r="8383" b="6503"/>
          <a:stretch/>
        </p:blipFill>
        <p:spPr>
          <a:xfrm>
            <a:off x="8428776" y="2303589"/>
            <a:ext cx="3763224" cy="2317687"/>
          </a:xfrm>
          <a:prstGeom prst="rect">
            <a:avLst/>
          </a:prstGeom>
        </p:spPr>
      </p:pic>
      <p:sp>
        <p:nvSpPr>
          <p:cNvPr id="18" name="Rectangle"/>
          <p:cNvSpPr/>
          <p:nvPr/>
        </p:nvSpPr>
        <p:spPr>
          <a:xfrm>
            <a:off x="5235995" y="6293949"/>
            <a:ext cx="2898376" cy="124802"/>
          </a:xfrm>
          <a:prstGeom prst="rect">
            <a:avLst/>
          </a:prstGeom>
          <a:solidFill>
            <a:srgbClr val="D56854"/>
          </a:solidFill>
          <a:ln w="12700">
            <a:miter lim="400000"/>
          </a:ln>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p>
        </p:txBody>
      </p:sp>
      <p:sp>
        <p:nvSpPr>
          <p:cNvPr id="19" name="Rectangle"/>
          <p:cNvSpPr/>
          <p:nvPr/>
        </p:nvSpPr>
        <p:spPr>
          <a:xfrm>
            <a:off x="514438" y="2968711"/>
            <a:ext cx="3116822" cy="124803"/>
          </a:xfrm>
          <a:prstGeom prst="rect">
            <a:avLst/>
          </a:prstGeom>
          <a:solidFill>
            <a:srgbClr val="4B90C2"/>
          </a:solidFill>
          <a:ln w="12700">
            <a:miter lim="400000"/>
          </a:ln>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p>
        </p:txBody>
      </p:sp>
    </p:spTree>
    <p:extLst>
      <p:ext uri="{BB962C8B-B14F-4D97-AF65-F5344CB8AC3E}">
        <p14:creationId xmlns:p14="http://schemas.microsoft.com/office/powerpoint/2010/main" val="15370431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p:cNvSpPr/>
          <p:nvPr/>
        </p:nvSpPr>
        <p:spPr>
          <a:xfrm>
            <a:off x="-2834486" y="4591026"/>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grpSp>
        <p:nvGrpSpPr>
          <p:cNvPr id="257" name="Group"/>
          <p:cNvGrpSpPr/>
          <p:nvPr/>
        </p:nvGrpSpPr>
        <p:grpSpPr>
          <a:xfrm>
            <a:off x="10562451" y="-967406"/>
            <a:ext cx="2805563" cy="2745893"/>
            <a:chOff x="0" y="0"/>
            <a:chExt cx="10854432" cy="10854432"/>
          </a:xfrm>
        </p:grpSpPr>
        <p:sp>
          <p:nvSpPr>
            <p:cNvPr id="250"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1"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2"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3"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4"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5"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6"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258" name="Circle"/>
          <p:cNvSpPr/>
          <p:nvPr/>
        </p:nvSpPr>
        <p:spPr>
          <a:xfrm>
            <a:off x="-1779525" y="-408757"/>
            <a:ext cx="2610148" cy="2610148"/>
          </a:xfrm>
          <a:prstGeom prst="ellipse">
            <a:avLst/>
          </a:prstGeom>
          <a:solidFill>
            <a:schemeClr val="accent1"/>
          </a:solidFill>
          <a:ln w="25400">
            <a:miter lim="400000"/>
          </a:ln>
        </p:spPr>
        <p:txBody>
          <a:bodyPr tIns="45720" bIns="45720" anchor="ctr"/>
          <a:lstStyle/>
          <a:p>
            <a:endParaRPr sz="900"/>
          </a:p>
        </p:txBody>
      </p:sp>
      <p:sp>
        <p:nvSpPr>
          <p:cNvPr id="2" name="Прямоугольник 1"/>
          <p:cNvSpPr/>
          <p:nvPr/>
        </p:nvSpPr>
        <p:spPr>
          <a:xfrm>
            <a:off x="2298614" y="41259"/>
            <a:ext cx="7915469" cy="523220"/>
          </a:xfrm>
          <a:prstGeom prst="rect">
            <a:avLst/>
          </a:prstGeom>
        </p:spPr>
        <p:txBody>
          <a:bodyPr wrap="square">
            <a:spAutoFit/>
          </a:bodyPr>
          <a:lstStyle/>
          <a:p>
            <a:r>
              <a:rPr lang="ru-RU" sz="2800" b="1" dirty="0">
                <a:solidFill>
                  <a:srgbClr val="002060"/>
                </a:solidFill>
              </a:rPr>
              <a:t>Преподаватели курса повышения квалификации</a:t>
            </a:r>
          </a:p>
        </p:txBody>
      </p:sp>
      <p:sp>
        <p:nvSpPr>
          <p:cNvPr id="16" name="TextBox 15"/>
          <p:cNvSpPr txBox="1"/>
          <p:nvPr/>
        </p:nvSpPr>
        <p:spPr>
          <a:xfrm>
            <a:off x="2791075" y="947008"/>
            <a:ext cx="3290491" cy="2200602"/>
          </a:xfrm>
          <a:prstGeom prst="rect">
            <a:avLst/>
          </a:prstGeom>
          <a:noFill/>
        </p:spPr>
        <p:txBody>
          <a:bodyPr wrap="square" rtlCol="0">
            <a:spAutoFit/>
          </a:bodyPr>
          <a:lstStyle/>
          <a:p>
            <a:r>
              <a:rPr lang="ru-RU" sz="1400" b="1" cap="all" dirty="0"/>
              <a:t>Пучков</a:t>
            </a:r>
            <a:r>
              <a:rPr lang="ru-RU" sz="1400" b="1" dirty="0"/>
              <a:t> </a:t>
            </a:r>
            <a:endParaRPr lang="ru-RU" sz="1400" b="1" dirty="0" smtClean="0"/>
          </a:p>
          <a:p>
            <a:r>
              <a:rPr lang="ru-RU" sz="1400" b="1" dirty="0" smtClean="0"/>
              <a:t>Михаил Юрьевич</a:t>
            </a:r>
            <a:endParaRPr lang="ru-RU" sz="1400" dirty="0"/>
          </a:p>
          <a:p>
            <a:r>
              <a:rPr lang="ru-RU" sz="1300" dirty="0"/>
              <a:t>Заместитель председателя Комитета по </a:t>
            </a:r>
            <a:r>
              <a:rPr lang="ru-RU" sz="1300" dirty="0" smtClean="0"/>
              <a:t>образованию</a:t>
            </a:r>
            <a:r>
              <a:rPr lang="en-US" sz="1300" dirty="0" smtClean="0"/>
              <a:t>,</a:t>
            </a:r>
            <a:endParaRPr lang="ru-RU" sz="1300" dirty="0"/>
          </a:p>
          <a:p>
            <a:r>
              <a:rPr lang="ru-RU" sz="1300" dirty="0" smtClean="0"/>
              <a:t>кандидат </a:t>
            </a:r>
            <a:r>
              <a:rPr lang="ru-RU" sz="1300" dirty="0"/>
              <a:t>физико-математических </a:t>
            </a:r>
            <a:r>
              <a:rPr lang="ru-RU" sz="1300" dirty="0" smtClean="0"/>
              <a:t>наук</a:t>
            </a:r>
          </a:p>
          <a:p>
            <a:endParaRPr lang="ru-RU" sz="1300" dirty="0"/>
          </a:p>
          <a:p>
            <a:r>
              <a:rPr lang="ru-RU" sz="1300" b="1" dirty="0" smtClean="0"/>
              <a:t>Тема лекции</a:t>
            </a:r>
            <a:r>
              <a:rPr lang="en-US" sz="1300" b="1" dirty="0" smtClean="0"/>
              <a:t>:</a:t>
            </a:r>
            <a:r>
              <a:rPr lang="ru-RU" sz="1300" b="1" dirty="0"/>
              <a:t> </a:t>
            </a:r>
            <a:r>
              <a:rPr lang="ru-RU" sz="1300" dirty="0" smtClean="0"/>
              <a:t>«Информационные </a:t>
            </a:r>
            <a:r>
              <a:rPr lang="ru-RU" sz="1300" dirty="0"/>
              <a:t>системы в работе </a:t>
            </a:r>
            <a:r>
              <a:rPr lang="ru-RU" sz="1300" dirty="0" smtClean="0"/>
              <a:t>учителя»</a:t>
            </a:r>
          </a:p>
          <a:p>
            <a:endParaRPr lang="ru-RU" sz="1300"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177" y="746371"/>
            <a:ext cx="1545952" cy="2318929"/>
          </a:xfrm>
          <a:prstGeom prst="rect">
            <a:avLst/>
          </a:prstGeom>
        </p:spPr>
      </p:pic>
      <p:sp>
        <p:nvSpPr>
          <p:cNvPr id="20" name="TextBox 19"/>
          <p:cNvSpPr txBox="1"/>
          <p:nvPr/>
        </p:nvSpPr>
        <p:spPr>
          <a:xfrm>
            <a:off x="8211409" y="4090385"/>
            <a:ext cx="3862331" cy="1923604"/>
          </a:xfrm>
          <a:prstGeom prst="rect">
            <a:avLst/>
          </a:prstGeom>
          <a:noFill/>
        </p:spPr>
        <p:txBody>
          <a:bodyPr wrap="square" rtlCol="0">
            <a:spAutoFit/>
          </a:bodyPr>
          <a:lstStyle/>
          <a:p>
            <a:r>
              <a:rPr lang="ru-RU" sz="1400" b="1" cap="all" dirty="0"/>
              <a:t>Тенютина</a:t>
            </a:r>
            <a:r>
              <a:rPr lang="ru-RU" sz="1400" b="1" dirty="0"/>
              <a:t> </a:t>
            </a:r>
            <a:endParaRPr lang="ru-RU" sz="1400" b="1" dirty="0" smtClean="0"/>
          </a:p>
          <a:p>
            <a:r>
              <a:rPr lang="ru-RU" sz="1400" b="1" dirty="0" smtClean="0"/>
              <a:t>Екатерина Дмитриевна</a:t>
            </a:r>
            <a:endParaRPr lang="ru-RU" sz="1400" dirty="0"/>
          </a:p>
          <a:p>
            <a:r>
              <a:rPr lang="ru-RU" sz="1300" dirty="0"/>
              <a:t>Заместитель директора, руководитель службы научного сопровождения</a:t>
            </a:r>
          </a:p>
          <a:p>
            <a:r>
              <a:rPr lang="ru-RU" sz="1300" dirty="0"/>
              <a:t>ГБОУ "Академическая Гимназия № </a:t>
            </a:r>
            <a:r>
              <a:rPr lang="ru-RU" sz="1300" dirty="0" smtClean="0"/>
              <a:t>56“</a:t>
            </a:r>
            <a:r>
              <a:rPr lang="en-US" sz="1300" dirty="0" smtClean="0"/>
              <a:t>,</a:t>
            </a:r>
            <a:r>
              <a:rPr lang="ru-RU" sz="1300" dirty="0" smtClean="0"/>
              <a:t> </a:t>
            </a:r>
            <a:endParaRPr lang="ru-RU" sz="1300" dirty="0"/>
          </a:p>
          <a:p>
            <a:r>
              <a:rPr lang="ru-RU" sz="1300" dirty="0"/>
              <a:t>кандидат педагогических наук </a:t>
            </a:r>
            <a:endParaRPr lang="ru-RU" sz="1300" dirty="0" smtClean="0"/>
          </a:p>
          <a:p>
            <a:endParaRPr lang="ru-RU" sz="1300" dirty="0" smtClean="0"/>
          </a:p>
          <a:p>
            <a:r>
              <a:rPr lang="ru-RU" sz="1300" b="1" dirty="0" smtClean="0"/>
              <a:t>Лекция-встреча:</a:t>
            </a:r>
            <a:r>
              <a:rPr lang="ru-RU" sz="1300" dirty="0" smtClean="0"/>
              <a:t> </a:t>
            </a:r>
            <a:r>
              <a:rPr lang="ru-RU" sz="1300" dirty="0"/>
              <a:t>«Добро пожаловать, или…» («Вызовы современной школы</a:t>
            </a:r>
            <a:r>
              <a:rPr lang="ru-RU" sz="1300" dirty="0" smtClean="0"/>
              <a:t>»)</a:t>
            </a:r>
            <a:endParaRPr lang="ru-RU" sz="1300" dirty="0"/>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19381" t="17306" r="39906"/>
          <a:stretch/>
        </p:blipFill>
        <p:spPr>
          <a:xfrm>
            <a:off x="6234540" y="3898116"/>
            <a:ext cx="1709744" cy="2308141"/>
          </a:xfrm>
          <a:prstGeom prst="rect">
            <a:avLst/>
          </a:prstGeom>
        </p:spPr>
      </p:pic>
      <p:sp>
        <p:nvSpPr>
          <p:cNvPr id="10" name="Прямоугольник 9"/>
          <p:cNvSpPr/>
          <p:nvPr/>
        </p:nvSpPr>
        <p:spPr>
          <a:xfrm>
            <a:off x="2635649" y="4202144"/>
            <a:ext cx="3398089" cy="1923604"/>
          </a:xfrm>
          <a:prstGeom prst="rect">
            <a:avLst/>
          </a:prstGeom>
        </p:spPr>
        <p:txBody>
          <a:bodyPr wrap="square">
            <a:spAutoFit/>
          </a:bodyPr>
          <a:lstStyle/>
          <a:p>
            <a:r>
              <a:rPr lang="ru-RU" sz="1400" b="1" cap="all" dirty="0"/>
              <a:t>Каменский</a:t>
            </a:r>
            <a:r>
              <a:rPr lang="ru-RU" sz="1400" b="1" dirty="0"/>
              <a:t> </a:t>
            </a:r>
            <a:endParaRPr lang="ru-RU" sz="1400" b="1" dirty="0" smtClean="0"/>
          </a:p>
          <a:p>
            <a:r>
              <a:rPr lang="ru-RU" sz="1400" b="1" dirty="0" smtClean="0"/>
              <a:t>Алексей Михайлович</a:t>
            </a:r>
          </a:p>
          <a:p>
            <a:r>
              <a:rPr lang="ru-RU" sz="1300" dirty="0" smtClean="0"/>
              <a:t>Директор лицея </a:t>
            </a:r>
            <a:r>
              <a:rPr lang="ru-RU" sz="1300" dirty="0"/>
              <a:t>№ 590 Красносельского района </a:t>
            </a:r>
            <a:r>
              <a:rPr lang="ru-RU" sz="1300" dirty="0" smtClean="0"/>
              <a:t>г. Санкт-Петербурга </a:t>
            </a:r>
          </a:p>
          <a:p>
            <a:endParaRPr lang="ru-RU" sz="1300" dirty="0"/>
          </a:p>
          <a:p>
            <a:r>
              <a:rPr lang="ru-RU" sz="1300" b="1" dirty="0" smtClean="0"/>
              <a:t>Тема лекции</a:t>
            </a:r>
            <a:r>
              <a:rPr lang="en-US" sz="1300" b="1" dirty="0" smtClean="0"/>
              <a:t>:</a:t>
            </a:r>
            <a:r>
              <a:rPr lang="ru-RU" sz="1300" b="1" dirty="0" smtClean="0"/>
              <a:t> </a:t>
            </a:r>
            <a:r>
              <a:rPr lang="ru-RU" sz="1300" dirty="0" smtClean="0"/>
              <a:t>«</a:t>
            </a:r>
            <a:r>
              <a:rPr lang="ru-RU" sz="1300" dirty="0"/>
              <a:t>Развитие индивидуализации участников образовательного процесса как фактор способствующий реализации обновленных </a:t>
            </a:r>
            <a:r>
              <a:rPr lang="ru-RU" sz="1300" dirty="0" smtClean="0"/>
              <a:t>ФГОС»</a:t>
            </a:r>
            <a:endParaRPr lang="ru-RU" sz="1300" b="1" dirty="0"/>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23" y="3770412"/>
            <a:ext cx="1626749" cy="2440124"/>
          </a:xfrm>
          <a:prstGeom prst="rect">
            <a:avLst/>
          </a:prstGeom>
        </p:spPr>
      </p:pic>
      <p:sp>
        <p:nvSpPr>
          <p:cNvPr id="28" name="TextBox 27"/>
          <p:cNvSpPr txBox="1"/>
          <p:nvPr/>
        </p:nvSpPr>
        <p:spPr>
          <a:xfrm>
            <a:off x="8526798" y="1220346"/>
            <a:ext cx="3374570" cy="2123658"/>
          </a:xfrm>
          <a:prstGeom prst="rect">
            <a:avLst/>
          </a:prstGeom>
          <a:noFill/>
        </p:spPr>
        <p:txBody>
          <a:bodyPr wrap="square" rtlCol="0">
            <a:spAutoFit/>
          </a:bodyPr>
          <a:lstStyle/>
          <a:p>
            <a:r>
              <a:rPr lang="ru-RU" sz="1400" b="1" cap="all" dirty="0"/>
              <a:t>Богданцев</a:t>
            </a:r>
            <a:r>
              <a:rPr lang="ru-RU" sz="1400" b="1" dirty="0"/>
              <a:t> </a:t>
            </a:r>
            <a:endParaRPr lang="ru-RU" sz="1400" b="1" dirty="0" smtClean="0"/>
          </a:p>
          <a:p>
            <a:r>
              <a:rPr lang="ru-RU" sz="1400" b="1" dirty="0" smtClean="0"/>
              <a:t>Андрей Сергеевич</a:t>
            </a:r>
          </a:p>
          <a:p>
            <a:r>
              <a:rPr lang="ru-RU" sz="1300" dirty="0" err="1"/>
              <a:t>И.о</a:t>
            </a:r>
            <a:r>
              <a:rPr lang="ru-RU" sz="1300" dirty="0"/>
              <a:t>. ректора</a:t>
            </a:r>
          </a:p>
          <a:p>
            <a:r>
              <a:rPr lang="ru-RU" sz="1300" dirty="0" smtClean="0"/>
              <a:t>Санкт-Петербургской академии </a:t>
            </a:r>
            <a:r>
              <a:rPr lang="ru-RU" sz="1300" dirty="0"/>
              <a:t>постдипломного педагогического образования</a:t>
            </a:r>
          </a:p>
          <a:p>
            <a:endParaRPr lang="ru-RU" sz="1300" dirty="0"/>
          </a:p>
          <a:p>
            <a:r>
              <a:rPr lang="ru-RU" sz="1300" b="1" dirty="0" smtClean="0"/>
              <a:t>Тема лекции</a:t>
            </a:r>
            <a:r>
              <a:rPr lang="en-US" sz="1300" b="1" dirty="0" smtClean="0"/>
              <a:t>:</a:t>
            </a:r>
            <a:r>
              <a:rPr lang="ru-RU" sz="1300" b="1" dirty="0"/>
              <a:t> </a:t>
            </a:r>
            <a:r>
              <a:rPr lang="ru-RU" sz="1300" dirty="0"/>
              <a:t>«Проектирование будущего: школа-2122»</a:t>
            </a:r>
            <a:endParaRPr lang="ru-RU" sz="1300" dirty="0" smtClean="0"/>
          </a:p>
          <a:p>
            <a:endParaRPr lang="ru-RU" sz="1300" dirty="0"/>
          </a:p>
        </p:txBody>
      </p:sp>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894" y="887803"/>
            <a:ext cx="1752726" cy="2204686"/>
          </a:xfrm>
          <a:prstGeom prst="rect">
            <a:avLst/>
          </a:prstGeom>
        </p:spPr>
      </p:pic>
    </p:spTree>
    <p:extLst>
      <p:ext uri="{BB962C8B-B14F-4D97-AF65-F5344CB8AC3E}">
        <p14:creationId xmlns:p14="http://schemas.microsoft.com/office/powerpoint/2010/main" val="302304392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p:cNvSpPr/>
          <p:nvPr/>
        </p:nvSpPr>
        <p:spPr>
          <a:xfrm>
            <a:off x="-2739940" y="3235616"/>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grpSp>
        <p:nvGrpSpPr>
          <p:cNvPr id="257" name="Group"/>
          <p:cNvGrpSpPr/>
          <p:nvPr/>
        </p:nvGrpSpPr>
        <p:grpSpPr>
          <a:xfrm>
            <a:off x="11542351" y="-1962091"/>
            <a:ext cx="4777639" cy="4777639"/>
            <a:chOff x="0" y="0"/>
            <a:chExt cx="10854432" cy="10854432"/>
          </a:xfrm>
        </p:grpSpPr>
        <p:sp>
          <p:nvSpPr>
            <p:cNvPr id="250"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1"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2"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3"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4"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5"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6"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258" name="Circle"/>
          <p:cNvSpPr/>
          <p:nvPr/>
        </p:nvSpPr>
        <p:spPr>
          <a:xfrm>
            <a:off x="-1802167" y="-658764"/>
            <a:ext cx="2610148" cy="2610148"/>
          </a:xfrm>
          <a:prstGeom prst="ellipse">
            <a:avLst/>
          </a:prstGeom>
          <a:solidFill>
            <a:schemeClr val="accent1"/>
          </a:solidFill>
          <a:ln w="25400">
            <a:miter lim="400000"/>
          </a:ln>
        </p:spPr>
        <p:txBody>
          <a:bodyPr tIns="45720" bIns="45720" anchor="ctr"/>
          <a:lstStyle/>
          <a:p>
            <a:endParaRPr sz="900"/>
          </a:p>
        </p:txBody>
      </p:sp>
      <p:sp>
        <p:nvSpPr>
          <p:cNvPr id="2" name="Прямоугольник 1"/>
          <p:cNvSpPr/>
          <p:nvPr/>
        </p:nvSpPr>
        <p:spPr>
          <a:xfrm>
            <a:off x="2282888" y="90580"/>
            <a:ext cx="7915469" cy="523220"/>
          </a:xfrm>
          <a:prstGeom prst="rect">
            <a:avLst/>
          </a:prstGeom>
        </p:spPr>
        <p:txBody>
          <a:bodyPr wrap="square">
            <a:spAutoFit/>
          </a:bodyPr>
          <a:lstStyle/>
          <a:p>
            <a:r>
              <a:rPr lang="ru-RU" sz="2800" b="1" dirty="0">
                <a:solidFill>
                  <a:srgbClr val="002060"/>
                </a:solidFill>
              </a:rPr>
              <a:t>Преподаватели курса повышения квалификации</a:t>
            </a:r>
          </a:p>
        </p:txBody>
      </p:sp>
      <p:sp>
        <p:nvSpPr>
          <p:cNvPr id="13" name="TextBox 12"/>
          <p:cNvSpPr txBox="1"/>
          <p:nvPr/>
        </p:nvSpPr>
        <p:spPr>
          <a:xfrm>
            <a:off x="1876897" y="4037812"/>
            <a:ext cx="2274231" cy="2523768"/>
          </a:xfrm>
          <a:prstGeom prst="rect">
            <a:avLst/>
          </a:prstGeom>
          <a:noFill/>
        </p:spPr>
        <p:txBody>
          <a:bodyPr wrap="square" rtlCol="0">
            <a:spAutoFit/>
          </a:bodyPr>
          <a:lstStyle/>
          <a:p>
            <a:r>
              <a:rPr lang="ru-RU" sz="1400" b="1" cap="all" dirty="0"/>
              <a:t>Микляева </a:t>
            </a:r>
            <a:endParaRPr lang="ru-RU" sz="1400" b="1" cap="all" dirty="0" smtClean="0"/>
          </a:p>
          <a:p>
            <a:r>
              <a:rPr lang="ru-RU" sz="1400" b="1" dirty="0" smtClean="0"/>
              <a:t>Анастасия Владимировна</a:t>
            </a:r>
          </a:p>
          <a:p>
            <a:r>
              <a:rPr lang="ru-RU" sz="1300" dirty="0" smtClean="0"/>
              <a:t>Профессор</a:t>
            </a:r>
            <a:r>
              <a:rPr lang="ru-RU" sz="1300" dirty="0"/>
              <a:t>, доктор психологических наук</a:t>
            </a:r>
          </a:p>
          <a:p>
            <a:r>
              <a:rPr lang="ru-RU" sz="1300" dirty="0" smtClean="0"/>
              <a:t>Кафедра психологии человека</a:t>
            </a:r>
          </a:p>
          <a:p>
            <a:endParaRPr lang="ru-RU" sz="1300" dirty="0"/>
          </a:p>
          <a:p>
            <a:r>
              <a:rPr lang="ru-RU" sz="1300" b="1" dirty="0" smtClean="0"/>
              <a:t>Тема</a:t>
            </a:r>
            <a:r>
              <a:rPr lang="en-US" sz="1300" b="1" dirty="0" smtClean="0"/>
              <a:t> </a:t>
            </a:r>
            <a:r>
              <a:rPr lang="ru-RU" sz="1300" b="1" dirty="0" smtClean="0"/>
              <a:t>лекции</a:t>
            </a:r>
            <a:r>
              <a:rPr lang="en-US" sz="1300" b="1" dirty="0" smtClean="0"/>
              <a:t>:</a:t>
            </a:r>
            <a:endParaRPr lang="ru-RU" sz="1300" b="1" dirty="0" smtClean="0"/>
          </a:p>
          <a:p>
            <a:r>
              <a:rPr lang="ru-RU" sz="1300" dirty="0" smtClean="0"/>
              <a:t>«Психолого-педагогические </a:t>
            </a:r>
            <a:r>
              <a:rPr lang="ru-RU" sz="1300" dirty="0"/>
              <a:t>технологии профилактики буллинга в образовательных </a:t>
            </a:r>
            <a:r>
              <a:rPr lang="ru-RU" sz="1300" dirty="0" smtClean="0"/>
              <a:t>учреждениях»</a:t>
            </a:r>
            <a:endParaRPr lang="ru-RU" sz="1300"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7431"/>
          <a:stretch/>
        </p:blipFill>
        <p:spPr>
          <a:xfrm>
            <a:off x="286493" y="4142709"/>
            <a:ext cx="1589484" cy="2211281"/>
          </a:xfrm>
          <a:prstGeom prst="rect">
            <a:avLst/>
          </a:prstGeom>
        </p:spPr>
      </p:pic>
      <p:sp>
        <p:nvSpPr>
          <p:cNvPr id="5" name="Прямоугольник 4"/>
          <p:cNvSpPr/>
          <p:nvPr/>
        </p:nvSpPr>
        <p:spPr>
          <a:xfrm>
            <a:off x="6137989" y="4208023"/>
            <a:ext cx="1928217" cy="1923604"/>
          </a:xfrm>
          <a:prstGeom prst="rect">
            <a:avLst/>
          </a:prstGeom>
        </p:spPr>
        <p:txBody>
          <a:bodyPr wrap="square">
            <a:spAutoFit/>
          </a:bodyPr>
          <a:lstStyle/>
          <a:p>
            <a:r>
              <a:rPr lang="ru-RU" sz="1400" b="1" cap="all" dirty="0"/>
              <a:t>Туманова</a:t>
            </a:r>
            <a:r>
              <a:rPr lang="ru-RU" sz="1400" b="1" dirty="0"/>
              <a:t> </a:t>
            </a:r>
            <a:endParaRPr lang="ru-RU" sz="1400" b="1" dirty="0" smtClean="0"/>
          </a:p>
          <a:p>
            <a:r>
              <a:rPr lang="ru-RU" sz="1400" b="1" dirty="0" smtClean="0"/>
              <a:t>Елена Николаевна</a:t>
            </a:r>
          </a:p>
          <a:p>
            <a:r>
              <a:rPr lang="ru-RU" sz="1300" dirty="0" smtClean="0"/>
              <a:t>Доцент</a:t>
            </a:r>
            <a:r>
              <a:rPr lang="en-US" sz="1300" dirty="0" smtClean="0"/>
              <a:t>, </a:t>
            </a:r>
            <a:r>
              <a:rPr lang="ru-RU" sz="1300" dirty="0" smtClean="0"/>
              <a:t>кандидат </a:t>
            </a:r>
            <a:r>
              <a:rPr lang="ru-RU" sz="1300" dirty="0"/>
              <a:t>психологических </a:t>
            </a:r>
            <a:r>
              <a:rPr lang="ru-RU" sz="1300" dirty="0" smtClean="0"/>
              <a:t>наук</a:t>
            </a:r>
            <a:endParaRPr lang="en-US" sz="1300" dirty="0" smtClean="0"/>
          </a:p>
          <a:p>
            <a:r>
              <a:rPr lang="ru-RU" sz="1300" dirty="0" smtClean="0"/>
              <a:t>Кафедра</a:t>
            </a:r>
            <a:r>
              <a:rPr lang="en-US" sz="1300" dirty="0" smtClean="0"/>
              <a:t> </a:t>
            </a:r>
            <a:r>
              <a:rPr lang="ru-RU" sz="1300" dirty="0" smtClean="0"/>
              <a:t>общей </a:t>
            </a:r>
            <a:r>
              <a:rPr lang="ru-RU" sz="1300" dirty="0"/>
              <a:t>и социальной </a:t>
            </a:r>
            <a:r>
              <a:rPr lang="ru-RU" sz="1300" dirty="0" smtClean="0"/>
              <a:t>психологии</a:t>
            </a:r>
          </a:p>
          <a:p>
            <a:endParaRPr lang="ru-RU" sz="1300" dirty="0"/>
          </a:p>
          <a:p>
            <a:r>
              <a:rPr lang="ru-RU" sz="1300" b="1" dirty="0" smtClean="0"/>
              <a:t>Практические занятия </a:t>
            </a:r>
            <a:r>
              <a:rPr lang="ru-RU" sz="1300" dirty="0" smtClean="0"/>
              <a:t>на командообразование </a:t>
            </a:r>
            <a:r>
              <a:rPr lang="en-US" sz="1300" dirty="0" smtClean="0"/>
              <a:t> </a:t>
            </a:r>
            <a:endParaRPr lang="ru-RU" sz="1300" dirty="0"/>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r="18448"/>
          <a:stretch/>
        </p:blipFill>
        <p:spPr>
          <a:xfrm>
            <a:off x="4257656" y="4161372"/>
            <a:ext cx="1731736" cy="2165946"/>
          </a:xfrm>
          <a:prstGeom prst="rect">
            <a:avLst/>
          </a:prstGeom>
        </p:spPr>
      </p:pic>
      <p:sp>
        <p:nvSpPr>
          <p:cNvPr id="18" name="TextBox 17"/>
          <p:cNvSpPr txBox="1"/>
          <p:nvPr/>
        </p:nvSpPr>
        <p:spPr>
          <a:xfrm>
            <a:off x="10123766" y="4065805"/>
            <a:ext cx="1968707" cy="2939266"/>
          </a:xfrm>
          <a:prstGeom prst="rect">
            <a:avLst/>
          </a:prstGeom>
          <a:noFill/>
        </p:spPr>
        <p:txBody>
          <a:bodyPr wrap="square" rtlCol="0">
            <a:spAutoFit/>
          </a:bodyPr>
          <a:lstStyle/>
          <a:p>
            <a:r>
              <a:rPr lang="ru-RU" sz="1400" b="1" cap="all" dirty="0"/>
              <a:t>Вялых</a:t>
            </a:r>
            <a:r>
              <a:rPr lang="ru-RU" sz="1400" b="1" dirty="0"/>
              <a:t> </a:t>
            </a:r>
            <a:endParaRPr lang="ru-RU" sz="1400" b="1" dirty="0" smtClean="0"/>
          </a:p>
          <a:p>
            <a:r>
              <a:rPr lang="ru-RU" sz="1400" b="1" dirty="0" smtClean="0"/>
              <a:t>Ольга Анатольевна</a:t>
            </a:r>
          </a:p>
          <a:p>
            <a:r>
              <a:rPr lang="ru-RU" sz="1300" dirty="0" smtClean="0"/>
              <a:t>Доцент</a:t>
            </a:r>
            <a:r>
              <a:rPr lang="ru-RU" sz="1300" dirty="0"/>
              <a:t>, кандидат психологических наук </a:t>
            </a:r>
          </a:p>
          <a:p>
            <a:r>
              <a:rPr lang="ru-RU" sz="1300" dirty="0" smtClean="0"/>
              <a:t>Кафедра основ </a:t>
            </a:r>
            <a:r>
              <a:rPr lang="ru-RU" sz="1300" dirty="0"/>
              <a:t>дефектологии и </a:t>
            </a:r>
            <a:r>
              <a:rPr lang="ru-RU" sz="1300" dirty="0" smtClean="0"/>
              <a:t>реабилитологии</a:t>
            </a:r>
          </a:p>
          <a:p>
            <a:endParaRPr lang="ru-RU" sz="1300" dirty="0"/>
          </a:p>
          <a:p>
            <a:r>
              <a:rPr lang="ru-RU" sz="1300" b="1" dirty="0" smtClean="0"/>
              <a:t>Тема лекции</a:t>
            </a:r>
            <a:r>
              <a:rPr lang="en-US" sz="1300" b="1" dirty="0" smtClean="0"/>
              <a:t>:</a:t>
            </a:r>
            <a:r>
              <a:rPr lang="ru-RU" sz="1300" b="1" dirty="0" smtClean="0"/>
              <a:t> </a:t>
            </a:r>
          </a:p>
          <a:p>
            <a:r>
              <a:rPr lang="ru-RU" sz="1300" dirty="0" smtClean="0"/>
              <a:t>«Инклюзивное образование детей с ОВЗ»</a:t>
            </a:r>
          </a:p>
          <a:p>
            <a:endParaRPr lang="ru-RU" sz="1300" dirty="0"/>
          </a:p>
          <a:p>
            <a:endParaRPr lang="ru-RU" sz="1400" dirty="0"/>
          </a:p>
        </p:txBody>
      </p:sp>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10809" r="10881"/>
          <a:stretch/>
        </p:blipFill>
        <p:spPr>
          <a:xfrm>
            <a:off x="8322826" y="4110694"/>
            <a:ext cx="1657663" cy="2188631"/>
          </a:xfrm>
          <a:prstGeom prst="rect">
            <a:avLst/>
          </a:prstGeom>
        </p:spPr>
      </p:pic>
      <p:sp>
        <p:nvSpPr>
          <p:cNvPr id="20" name="TextBox 19"/>
          <p:cNvSpPr txBox="1"/>
          <p:nvPr/>
        </p:nvSpPr>
        <p:spPr>
          <a:xfrm>
            <a:off x="1882828" y="876556"/>
            <a:ext cx="2100403" cy="2923877"/>
          </a:xfrm>
          <a:prstGeom prst="rect">
            <a:avLst/>
          </a:prstGeom>
          <a:noFill/>
        </p:spPr>
        <p:txBody>
          <a:bodyPr wrap="square" rtlCol="0">
            <a:spAutoFit/>
          </a:bodyPr>
          <a:lstStyle/>
          <a:p>
            <a:r>
              <a:rPr lang="ru-RU" sz="1400" b="1" cap="all" dirty="0"/>
              <a:t>Пискунова</a:t>
            </a:r>
            <a:r>
              <a:rPr lang="ru-RU" sz="1400" b="1" dirty="0"/>
              <a:t> </a:t>
            </a:r>
            <a:endParaRPr lang="ru-RU" sz="1400" b="1" dirty="0" smtClean="0"/>
          </a:p>
          <a:p>
            <a:r>
              <a:rPr lang="ru-RU" sz="1400" b="1" dirty="0" smtClean="0"/>
              <a:t>Елена Витальевна</a:t>
            </a:r>
          </a:p>
          <a:p>
            <a:r>
              <a:rPr lang="ru-RU" sz="1300" dirty="0" smtClean="0"/>
              <a:t>Профессор</a:t>
            </a:r>
            <a:r>
              <a:rPr lang="en-US" sz="1300" dirty="0" smtClean="0"/>
              <a:t>, </a:t>
            </a:r>
            <a:r>
              <a:rPr lang="ru-RU" sz="1300" dirty="0" smtClean="0"/>
              <a:t>доктор педагогических наук</a:t>
            </a:r>
          </a:p>
          <a:p>
            <a:r>
              <a:rPr lang="ru-RU" sz="1300" dirty="0" smtClean="0"/>
              <a:t>Заведующая кафедрой дидактики</a:t>
            </a:r>
          </a:p>
          <a:p>
            <a:endParaRPr lang="ru-RU" sz="1300" dirty="0"/>
          </a:p>
          <a:p>
            <a:r>
              <a:rPr lang="ru-RU" sz="1300" b="1" dirty="0"/>
              <a:t>Тема</a:t>
            </a:r>
            <a:r>
              <a:rPr lang="en-US" sz="1300" b="1" dirty="0"/>
              <a:t> </a:t>
            </a:r>
            <a:r>
              <a:rPr lang="ru-RU" sz="1300" b="1" dirty="0"/>
              <a:t>лекции</a:t>
            </a:r>
            <a:r>
              <a:rPr lang="en-US" sz="1300" b="1" dirty="0"/>
              <a:t>:</a:t>
            </a:r>
            <a:endParaRPr lang="ru-RU" sz="1300" b="1" dirty="0"/>
          </a:p>
          <a:p>
            <a:r>
              <a:rPr lang="ru-RU" sz="1300" dirty="0" smtClean="0"/>
              <a:t>«Организационно-педагогические </a:t>
            </a:r>
            <a:r>
              <a:rPr lang="ru-RU" sz="1300" dirty="0"/>
              <a:t>условия работы учителя в современной </a:t>
            </a:r>
            <a:r>
              <a:rPr lang="ru-RU" sz="1300" dirty="0" smtClean="0"/>
              <a:t>школе»</a:t>
            </a:r>
          </a:p>
          <a:p>
            <a:endParaRPr lang="ru-RU" sz="1300" dirty="0"/>
          </a:p>
          <a:p>
            <a:endParaRPr lang="ru-RU" sz="1300" dirty="0" smtClean="0"/>
          </a:p>
        </p:txBody>
      </p:sp>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28403" t="-922" r="22244"/>
          <a:stretch/>
        </p:blipFill>
        <p:spPr>
          <a:xfrm>
            <a:off x="281399" y="959771"/>
            <a:ext cx="1567543" cy="2137035"/>
          </a:xfrm>
          <a:prstGeom prst="rect">
            <a:avLst/>
          </a:prstGeom>
        </p:spPr>
      </p:pic>
      <p:sp>
        <p:nvSpPr>
          <p:cNvPr id="22" name="TextBox 21"/>
          <p:cNvSpPr txBox="1"/>
          <p:nvPr/>
        </p:nvSpPr>
        <p:spPr>
          <a:xfrm>
            <a:off x="5910297" y="876556"/>
            <a:ext cx="2377814" cy="1938992"/>
          </a:xfrm>
          <a:prstGeom prst="rect">
            <a:avLst/>
          </a:prstGeom>
          <a:noFill/>
        </p:spPr>
        <p:txBody>
          <a:bodyPr wrap="square" rtlCol="0">
            <a:spAutoFit/>
          </a:bodyPr>
          <a:lstStyle/>
          <a:p>
            <a:r>
              <a:rPr lang="ru-RU" sz="1400" b="1" cap="all" dirty="0" smtClean="0"/>
              <a:t>Кошелева</a:t>
            </a:r>
            <a:r>
              <a:rPr lang="ru-RU" sz="1400" b="1" dirty="0" smtClean="0"/>
              <a:t> </a:t>
            </a:r>
          </a:p>
          <a:p>
            <a:r>
              <a:rPr lang="ru-RU" sz="1400" b="1" dirty="0" smtClean="0"/>
              <a:t>Александра Николаевна</a:t>
            </a:r>
          </a:p>
          <a:p>
            <a:r>
              <a:rPr lang="ru-RU" sz="1300" dirty="0" smtClean="0"/>
              <a:t>Доцент, кандидат психологических наук, доцент</a:t>
            </a:r>
          </a:p>
          <a:p>
            <a:r>
              <a:rPr lang="ru-RU" sz="1300" dirty="0" smtClean="0"/>
              <a:t>Кафедра психологии </a:t>
            </a:r>
            <a:r>
              <a:rPr lang="ru-RU" sz="1300" dirty="0"/>
              <a:t>профессиональной </a:t>
            </a:r>
            <a:r>
              <a:rPr lang="ru-RU" sz="1300" dirty="0" smtClean="0"/>
              <a:t>деятельности</a:t>
            </a:r>
          </a:p>
          <a:p>
            <a:endParaRPr lang="ru-RU" sz="1300" dirty="0" smtClean="0"/>
          </a:p>
          <a:p>
            <a:endParaRPr lang="ru-RU" sz="1400" dirty="0"/>
          </a:p>
        </p:txBody>
      </p:sp>
      <p:sp>
        <p:nvSpPr>
          <p:cNvPr id="23" name="TextBox 22"/>
          <p:cNvSpPr txBox="1"/>
          <p:nvPr/>
        </p:nvSpPr>
        <p:spPr>
          <a:xfrm>
            <a:off x="9851523" y="876556"/>
            <a:ext cx="2018922" cy="1738938"/>
          </a:xfrm>
          <a:prstGeom prst="rect">
            <a:avLst/>
          </a:prstGeom>
          <a:noFill/>
        </p:spPr>
        <p:txBody>
          <a:bodyPr wrap="square" rtlCol="0">
            <a:spAutoFit/>
          </a:bodyPr>
          <a:lstStyle/>
          <a:p>
            <a:r>
              <a:rPr lang="ru-RU" sz="1400" b="1" cap="all" dirty="0"/>
              <a:t>Луговая</a:t>
            </a:r>
            <a:r>
              <a:rPr lang="ru-RU" sz="1400" b="1" dirty="0"/>
              <a:t> </a:t>
            </a:r>
            <a:endParaRPr lang="ru-RU" sz="1400" b="1" dirty="0" smtClean="0"/>
          </a:p>
          <a:p>
            <a:r>
              <a:rPr lang="ru-RU" sz="1400" b="1" dirty="0" smtClean="0"/>
              <a:t>Виолетта Федоровна</a:t>
            </a:r>
          </a:p>
          <a:p>
            <a:endParaRPr lang="ru-RU" sz="1400" dirty="0"/>
          </a:p>
          <a:p>
            <a:r>
              <a:rPr lang="ru-RU" sz="1300" dirty="0" smtClean="0"/>
              <a:t>Доцент</a:t>
            </a:r>
            <a:r>
              <a:rPr lang="en-US" sz="1300" dirty="0" smtClean="0"/>
              <a:t>,</a:t>
            </a:r>
            <a:r>
              <a:rPr lang="ru-RU" sz="1300" dirty="0"/>
              <a:t> </a:t>
            </a:r>
            <a:r>
              <a:rPr lang="ru-RU" sz="1300" dirty="0" smtClean="0"/>
              <a:t>кандидат </a:t>
            </a:r>
            <a:r>
              <a:rPr lang="ru-RU" sz="1300" dirty="0"/>
              <a:t>психологических </a:t>
            </a:r>
            <a:r>
              <a:rPr lang="ru-RU" sz="1300" dirty="0" smtClean="0"/>
              <a:t>наук Кафедра психологии </a:t>
            </a:r>
            <a:r>
              <a:rPr lang="ru-RU" sz="1300" dirty="0"/>
              <a:t>профессиональной </a:t>
            </a:r>
            <a:r>
              <a:rPr lang="ru-RU" sz="1300" dirty="0" smtClean="0"/>
              <a:t>деятельности</a:t>
            </a:r>
            <a:endParaRPr lang="ru-RU" sz="1400" dirty="0"/>
          </a:p>
        </p:txBody>
      </p:sp>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3489" y="875792"/>
            <a:ext cx="1702649" cy="2220538"/>
          </a:xfrm>
          <a:prstGeom prst="rect">
            <a:avLst/>
          </a:prstGeom>
        </p:spPr>
      </p:pic>
      <p:pic>
        <p:nvPicPr>
          <p:cNvPr id="10" name="Рисунок 9"/>
          <p:cNvPicPr>
            <a:picLocks noChangeAspect="1"/>
          </p:cNvPicPr>
          <p:nvPr/>
        </p:nvPicPr>
        <p:blipFill rotWithShape="1">
          <a:blip r:embed="rId7">
            <a:extLst>
              <a:ext uri="{28A0092B-C50C-407E-A947-70E740481C1C}">
                <a14:useLocalDpi xmlns:a14="http://schemas.microsoft.com/office/drawing/2010/main" val="0"/>
              </a:ext>
            </a:extLst>
          </a:blip>
          <a:srcRect l="12876" r="17445"/>
          <a:stretch/>
        </p:blipFill>
        <p:spPr>
          <a:xfrm>
            <a:off x="8290818" y="854637"/>
            <a:ext cx="1506185" cy="2232363"/>
          </a:xfrm>
          <a:prstGeom prst="rect">
            <a:avLst/>
          </a:prstGeom>
        </p:spPr>
      </p:pic>
      <p:sp>
        <p:nvSpPr>
          <p:cNvPr id="12" name="Прямоугольник 11"/>
          <p:cNvSpPr/>
          <p:nvPr/>
        </p:nvSpPr>
        <p:spPr>
          <a:xfrm>
            <a:off x="5499067" y="3360722"/>
            <a:ext cx="7578192" cy="292388"/>
          </a:xfrm>
          <a:prstGeom prst="rect">
            <a:avLst/>
          </a:prstGeom>
        </p:spPr>
        <p:txBody>
          <a:bodyPr wrap="square">
            <a:spAutoFit/>
          </a:bodyPr>
          <a:lstStyle/>
          <a:p>
            <a:r>
              <a:rPr lang="ru-RU" sz="1300" b="1" dirty="0"/>
              <a:t>Тема лекции</a:t>
            </a:r>
            <a:r>
              <a:rPr lang="ru-RU" sz="1300" dirty="0" smtClean="0"/>
              <a:t>: «Разбор </a:t>
            </a:r>
            <a:r>
              <a:rPr lang="ru-RU" sz="1300" dirty="0"/>
              <a:t>сложных случаев в поведении учащихся»</a:t>
            </a:r>
          </a:p>
        </p:txBody>
      </p:sp>
      <p:sp>
        <p:nvSpPr>
          <p:cNvPr id="14" name="Правая фигурная скобка 13"/>
          <p:cNvSpPr/>
          <p:nvPr/>
        </p:nvSpPr>
        <p:spPr>
          <a:xfrm rot="5400000">
            <a:off x="7746486" y="-659026"/>
            <a:ext cx="253468" cy="7712204"/>
          </a:xfrm>
          <a:prstGeom prst="rightBrace">
            <a:avLst>
              <a:gd name="adj1" fmla="val 8333"/>
              <a:gd name="adj2" fmla="val 5198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5396260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p:cNvSpPr/>
          <p:nvPr/>
        </p:nvSpPr>
        <p:spPr>
          <a:xfrm>
            <a:off x="-2834486" y="4591026"/>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grpSp>
        <p:nvGrpSpPr>
          <p:cNvPr id="257" name="Group"/>
          <p:cNvGrpSpPr/>
          <p:nvPr/>
        </p:nvGrpSpPr>
        <p:grpSpPr>
          <a:xfrm>
            <a:off x="11516746" y="2500659"/>
            <a:ext cx="2476184" cy="2482433"/>
            <a:chOff x="0" y="0"/>
            <a:chExt cx="10854432" cy="10854432"/>
          </a:xfrm>
        </p:grpSpPr>
        <p:sp>
          <p:nvSpPr>
            <p:cNvPr id="250"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1"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2"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3"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4"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5"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256"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258" name="Circle"/>
          <p:cNvSpPr/>
          <p:nvPr/>
        </p:nvSpPr>
        <p:spPr>
          <a:xfrm>
            <a:off x="-1923465" y="-417271"/>
            <a:ext cx="2610148" cy="2610148"/>
          </a:xfrm>
          <a:prstGeom prst="ellipse">
            <a:avLst/>
          </a:prstGeom>
          <a:solidFill>
            <a:schemeClr val="accent1"/>
          </a:solidFill>
          <a:ln w="25400">
            <a:miter lim="400000"/>
          </a:ln>
        </p:spPr>
        <p:txBody>
          <a:bodyPr tIns="45720" bIns="45720" anchor="ctr"/>
          <a:lstStyle/>
          <a:p>
            <a:endParaRPr sz="900"/>
          </a:p>
        </p:txBody>
      </p:sp>
      <p:sp>
        <p:nvSpPr>
          <p:cNvPr id="2" name="Прямоугольник 1"/>
          <p:cNvSpPr/>
          <p:nvPr/>
        </p:nvSpPr>
        <p:spPr>
          <a:xfrm>
            <a:off x="2454821" y="138326"/>
            <a:ext cx="7915469" cy="523220"/>
          </a:xfrm>
          <a:prstGeom prst="rect">
            <a:avLst/>
          </a:prstGeom>
        </p:spPr>
        <p:txBody>
          <a:bodyPr wrap="square">
            <a:spAutoFit/>
          </a:bodyPr>
          <a:lstStyle/>
          <a:p>
            <a:r>
              <a:rPr lang="ru-RU" sz="2800" b="1" dirty="0">
                <a:solidFill>
                  <a:srgbClr val="002060"/>
                </a:solidFill>
              </a:rPr>
              <a:t>Преподаватели курса повышения квалификации</a:t>
            </a:r>
          </a:p>
        </p:txBody>
      </p:sp>
      <p:sp>
        <p:nvSpPr>
          <p:cNvPr id="13" name="Прямоугольник 12"/>
          <p:cNvSpPr/>
          <p:nvPr/>
        </p:nvSpPr>
        <p:spPr>
          <a:xfrm>
            <a:off x="2800877" y="1123488"/>
            <a:ext cx="3814527" cy="2323713"/>
          </a:xfrm>
          <a:prstGeom prst="rect">
            <a:avLst/>
          </a:prstGeom>
        </p:spPr>
        <p:txBody>
          <a:bodyPr wrap="square">
            <a:spAutoFit/>
          </a:bodyPr>
          <a:lstStyle/>
          <a:p>
            <a:r>
              <a:rPr lang="ru-RU" sz="1400" b="1" cap="all" dirty="0"/>
              <a:t>Андреюшина</a:t>
            </a:r>
            <a:r>
              <a:rPr lang="ru-RU" sz="1400" b="1" dirty="0"/>
              <a:t> </a:t>
            </a:r>
            <a:endParaRPr lang="ru-RU" sz="1400" b="1" dirty="0" smtClean="0"/>
          </a:p>
          <a:p>
            <a:r>
              <a:rPr lang="ru-RU" sz="1400" b="1" dirty="0" smtClean="0"/>
              <a:t>Елизавета Александровна</a:t>
            </a:r>
          </a:p>
          <a:p>
            <a:r>
              <a:rPr lang="ru-RU" sz="1300" dirty="0" smtClean="0"/>
              <a:t>Старший научный сотрудник</a:t>
            </a:r>
            <a:r>
              <a:rPr lang="en-US" sz="1300" dirty="0" smtClean="0"/>
              <a:t>, </a:t>
            </a:r>
            <a:r>
              <a:rPr lang="ru-RU" sz="1300" dirty="0" smtClean="0"/>
              <a:t>кандидат педагогических наук</a:t>
            </a:r>
          </a:p>
          <a:p>
            <a:r>
              <a:rPr lang="ru-RU" sz="1300" dirty="0"/>
              <a:t>Межвузовский центр билингвального и поликультурного образования</a:t>
            </a:r>
          </a:p>
          <a:p>
            <a:r>
              <a:rPr lang="ru-RU" sz="1300" dirty="0"/>
              <a:t>РГПУ им. А. И. </a:t>
            </a:r>
            <a:r>
              <a:rPr lang="ru-RU" sz="1300" dirty="0" smtClean="0"/>
              <a:t>Герцена</a:t>
            </a:r>
          </a:p>
          <a:p>
            <a:endParaRPr lang="ru-RU" sz="1300" dirty="0"/>
          </a:p>
          <a:p>
            <a:r>
              <a:rPr lang="ru-RU" sz="1300" b="1" dirty="0" smtClean="0"/>
              <a:t>Тема лекции</a:t>
            </a:r>
            <a:r>
              <a:rPr lang="en-US" sz="1300" b="1" dirty="0" smtClean="0"/>
              <a:t>:</a:t>
            </a:r>
            <a:endParaRPr lang="ru-RU" sz="1300" b="1" dirty="0" smtClean="0"/>
          </a:p>
          <a:p>
            <a:r>
              <a:rPr lang="ru-RU" sz="1300" dirty="0" smtClean="0"/>
              <a:t>«Языковая </a:t>
            </a:r>
            <a:r>
              <a:rPr lang="ru-RU" sz="1300" dirty="0"/>
              <a:t>и </a:t>
            </a:r>
            <a:r>
              <a:rPr lang="ru-RU" sz="1300" dirty="0" smtClean="0"/>
              <a:t>социально-культурная </a:t>
            </a:r>
            <a:r>
              <a:rPr lang="ru-RU" sz="1300" dirty="0"/>
              <a:t>адаптация детей </a:t>
            </a:r>
            <a:r>
              <a:rPr lang="ru-RU" sz="1300" dirty="0" smtClean="0"/>
              <a:t>мигрантов»</a:t>
            </a:r>
            <a:endParaRPr lang="ru-RU" sz="1300" dirty="0"/>
          </a:p>
        </p:txBody>
      </p:sp>
      <p:pic>
        <p:nvPicPr>
          <p:cNvPr id="14" name="Рисунок 13"/>
          <p:cNvPicPr>
            <a:picLocks noChangeAspect="1"/>
          </p:cNvPicPr>
          <p:nvPr/>
        </p:nvPicPr>
        <p:blipFill rotWithShape="1">
          <a:blip r:embed="rId2">
            <a:extLst>
              <a:ext uri="{28A0092B-C50C-407E-A947-70E740481C1C}">
                <a14:useLocalDpi xmlns:a14="http://schemas.microsoft.com/office/drawing/2010/main" val="0"/>
              </a:ext>
            </a:extLst>
          </a:blip>
          <a:srcRect l="28435" t="7353" r="32200"/>
          <a:stretch/>
        </p:blipFill>
        <p:spPr>
          <a:xfrm>
            <a:off x="1095298" y="1137091"/>
            <a:ext cx="1359523" cy="2127654"/>
          </a:xfrm>
          <a:prstGeom prst="rect">
            <a:avLst/>
          </a:prstGeom>
        </p:spPr>
      </p:pic>
      <p:sp>
        <p:nvSpPr>
          <p:cNvPr id="5" name="Прямоугольник 4"/>
          <p:cNvSpPr/>
          <p:nvPr/>
        </p:nvSpPr>
        <p:spPr>
          <a:xfrm>
            <a:off x="8808458" y="1161960"/>
            <a:ext cx="2708288" cy="1323439"/>
          </a:xfrm>
          <a:prstGeom prst="rect">
            <a:avLst/>
          </a:prstGeom>
        </p:spPr>
        <p:txBody>
          <a:bodyPr wrap="square">
            <a:spAutoFit/>
          </a:bodyPr>
          <a:lstStyle/>
          <a:p>
            <a:r>
              <a:rPr lang="ru-RU" sz="1400" b="1" cap="all" dirty="0"/>
              <a:t>Рохманийко</a:t>
            </a:r>
            <a:r>
              <a:rPr lang="ru-RU" sz="1400" b="1" dirty="0"/>
              <a:t> </a:t>
            </a:r>
            <a:endParaRPr lang="ru-RU" sz="1400" b="1" dirty="0" smtClean="0"/>
          </a:p>
          <a:p>
            <a:r>
              <a:rPr lang="ru-RU" sz="1400" b="1" dirty="0" smtClean="0"/>
              <a:t>Мария Петровна</a:t>
            </a:r>
          </a:p>
          <a:p>
            <a:endParaRPr lang="ru-RU" sz="1300" dirty="0" smtClean="0"/>
          </a:p>
          <a:p>
            <a:r>
              <a:rPr lang="ru-RU" sz="1300" dirty="0" smtClean="0"/>
              <a:t>Директор</a:t>
            </a:r>
          </a:p>
          <a:p>
            <a:r>
              <a:rPr lang="ru-RU" sz="1300" dirty="0" smtClean="0"/>
              <a:t>Центра регионального и международного сотрудничества</a:t>
            </a: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5121" r="47310" b="10001"/>
          <a:stretch/>
        </p:blipFill>
        <p:spPr>
          <a:xfrm>
            <a:off x="6961460" y="1123488"/>
            <a:ext cx="1540193" cy="2075601"/>
          </a:xfrm>
          <a:prstGeom prst="rect">
            <a:avLst/>
          </a:prstGeom>
        </p:spPr>
      </p:pic>
      <p:sp>
        <p:nvSpPr>
          <p:cNvPr id="7" name="Прямоугольник 6"/>
          <p:cNvSpPr/>
          <p:nvPr/>
        </p:nvSpPr>
        <p:spPr>
          <a:xfrm>
            <a:off x="2794494" y="4026424"/>
            <a:ext cx="3135757" cy="2323713"/>
          </a:xfrm>
          <a:prstGeom prst="rect">
            <a:avLst/>
          </a:prstGeom>
        </p:spPr>
        <p:txBody>
          <a:bodyPr wrap="square">
            <a:spAutoFit/>
          </a:bodyPr>
          <a:lstStyle/>
          <a:p>
            <a:r>
              <a:rPr lang="ru-RU" sz="1400" b="1" cap="all" dirty="0"/>
              <a:t>Вилутене</a:t>
            </a:r>
            <a:r>
              <a:rPr lang="ru-RU" sz="1400" b="1" dirty="0"/>
              <a:t> </a:t>
            </a:r>
            <a:endParaRPr lang="ru-RU" sz="1400" b="1" dirty="0" smtClean="0"/>
          </a:p>
          <a:p>
            <a:r>
              <a:rPr lang="ru-RU" sz="1400" b="1" dirty="0" smtClean="0"/>
              <a:t>Евгения Владимировна</a:t>
            </a:r>
          </a:p>
          <a:p>
            <a:r>
              <a:rPr lang="ru-RU" sz="1300" dirty="0" smtClean="0"/>
              <a:t>Главный </a:t>
            </a:r>
            <a:r>
              <a:rPr lang="ru-RU" sz="1300" dirty="0"/>
              <a:t>специалист </a:t>
            </a:r>
            <a:r>
              <a:rPr lang="ru-RU" sz="1300" dirty="0" smtClean="0"/>
              <a:t>отдела </a:t>
            </a:r>
            <a:r>
              <a:rPr lang="ru-RU" sz="1300" dirty="0"/>
              <a:t>аттестации и повышения квалификации педагогических </a:t>
            </a:r>
            <a:r>
              <a:rPr lang="ru-RU" sz="1300" dirty="0" smtClean="0"/>
              <a:t>кадров </a:t>
            </a:r>
          </a:p>
          <a:p>
            <a:r>
              <a:rPr lang="ru-RU" sz="1300" dirty="0" smtClean="0"/>
              <a:t>Комитета </a:t>
            </a:r>
            <a:r>
              <a:rPr lang="ru-RU" sz="1300" dirty="0"/>
              <a:t>по </a:t>
            </a:r>
            <a:r>
              <a:rPr lang="ru-RU" sz="1300" dirty="0" smtClean="0"/>
              <a:t>образованию</a:t>
            </a:r>
          </a:p>
          <a:p>
            <a:endParaRPr lang="ru-RU" sz="1300" dirty="0"/>
          </a:p>
          <a:p>
            <a:r>
              <a:rPr lang="ru-RU" sz="1300" b="1" dirty="0"/>
              <a:t>Тема лекции</a:t>
            </a:r>
            <a:r>
              <a:rPr lang="en-US" sz="1300" b="1" dirty="0" smtClean="0"/>
              <a:t>:</a:t>
            </a:r>
            <a:r>
              <a:rPr lang="ru-RU" sz="1300" b="1" dirty="0" smtClean="0"/>
              <a:t> </a:t>
            </a:r>
          </a:p>
          <a:p>
            <a:r>
              <a:rPr lang="ru-RU" sz="1300" dirty="0" smtClean="0"/>
              <a:t>Льготы молодым специалистам</a:t>
            </a:r>
          </a:p>
          <a:p>
            <a:endParaRPr lang="ru-RU" sz="1300" dirty="0"/>
          </a:p>
          <a:p>
            <a:endParaRPr lang="ru-RU" sz="1300" dirty="0"/>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364" y="3864666"/>
            <a:ext cx="1583390" cy="2236852"/>
          </a:xfrm>
          <a:prstGeom prst="rect">
            <a:avLst/>
          </a:prstGeom>
        </p:spPr>
      </p:pic>
      <p:sp>
        <p:nvSpPr>
          <p:cNvPr id="17" name="Прямоугольник 16"/>
          <p:cNvSpPr/>
          <p:nvPr/>
        </p:nvSpPr>
        <p:spPr>
          <a:xfrm>
            <a:off x="8457982" y="3964868"/>
            <a:ext cx="2989843" cy="2123658"/>
          </a:xfrm>
          <a:prstGeom prst="rect">
            <a:avLst/>
          </a:prstGeom>
        </p:spPr>
        <p:txBody>
          <a:bodyPr wrap="square">
            <a:spAutoFit/>
          </a:bodyPr>
          <a:lstStyle/>
          <a:p>
            <a:r>
              <a:rPr lang="ru-RU" sz="1400" b="1" cap="all" dirty="0" smtClean="0"/>
              <a:t>Качанова</a:t>
            </a:r>
            <a:r>
              <a:rPr lang="ru-RU" sz="1400" b="1" dirty="0" smtClean="0"/>
              <a:t> </a:t>
            </a:r>
          </a:p>
          <a:p>
            <a:r>
              <a:rPr lang="ru-RU" sz="1400" b="1" dirty="0" smtClean="0"/>
              <a:t>Ольга Борисовна</a:t>
            </a:r>
          </a:p>
          <a:p>
            <a:r>
              <a:rPr lang="ru-RU" sz="1300" dirty="0" smtClean="0"/>
              <a:t>Начальник отдела </a:t>
            </a:r>
            <a:r>
              <a:rPr lang="ru-RU" sz="1300" dirty="0"/>
              <a:t>по надзору за исполнением законов о несовершеннолетних прокуратуры </a:t>
            </a:r>
            <a:r>
              <a:rPr lang="ru-RU" sz="1300" dirty="0" smtClean="0"/>
              <a:t>Санкт-Петербурга</a:t>
            </a:r>
          </a:p>
          <a:p>
            <a:endParaRPr lang="ru-RU" sz="1300" dirty="0"/>
          </a:p>
          <a:p>
            <a:r>
              <a:rPr lang="ru-RU" sz="1300" b="1" dirty="0" smtClean="0"/>
              <a:t>Тема лекции</a:t>
            </a:r>
            <a:r>
              <a:rPr lang="en-US" sz="1300" b="1" dirty="0" smtClean="0"/>
              <a:t>:</a:t>
            </a:r>
            <a:r>
              <a:rPr lang="ru-RU" sz="1300" b="1" dirty="0"/>
              <a:t> </a:t>
            </a:r>
            <a:r>
              <a:rPr lang="ru-RU" sz="1300" dirty="0"/>
              <a:t>«Проблемы профилактики </a:t>
            </a:r>
            <a:r>
              <a:rPr lang="ru-RU" sz="1300" dirty="0" err="1"/>
              <a:t>девиантного</a:t>
            </a:r>
            <a:r>
              <a:rPr lang="ru-RU" sz="1300" dirty="0"/>
              <a:t> поведения учащихся и пути их решения»</a:t>
            </a:r>
          </a:p>
        </p:txBody>
      </p:sp>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7464" y="3998977"/>
            <a:ext cx="1679074" cy="1918941"/>
          </a:xfrm>
          <a:prstGeom prst="rect">
            <a:avLst/>
          </a:prstGeom>
        </p:spPr>
      </p:pic>
    </p:spTree>
    <p:extLst>
      <p:ext uri="{BB962C8B-B14F-4D97-AF65-F5344CB8AC3E}">
        <p14:creationId xmlns:p14="http://schemas.microsoft.com/office/powerpoint/2010/main" val="409148877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307" y="337966"/>
            <a:ext cx="10515600" cy="594542"/>
          </a:xfrm>
        </p:spPr>
        <p:txBody>
          <a:bodyPr>
            <a:normAutofit/>
          </a:bodyPr>
          <a:lstStyle/>
          <a:p>
            <a:pPr algn="ctr"/>
            <a:r>
              <a:rPr lang="ru-RU" sz="2800" b="1" dirty="0" smtClean="0">
                <a:solidFill>
                  <a:srgbClr val="002060"/>
                </a:solidFill>
                <a:latin typeface="+mn-lt"/>
              </a:rPr>
              <a:t>Экскурсия </a:t>
            </a:r>
            <a:r>
              <a:rPr lang="ru-RU" sz="2800" b="1" dirty="0">
                <a:solidFill>
                  <a:srgbClr val="002060"/>
                </a:solidFill>
                <a:latin typeface="+mn-lt"/>
              </a:rPr>
              <a:t>в ГБОУ СОШ </a:t>
            </a:r>
            <a:r>
              <a:rPr lang="ru-RU" sz="2800" b="1" dirty="0" smtClean="0">
                <a:solidFill>
                  <a:srgbClr val="002060"/>
                </a:solidFill>
                <a:latin typeface="+mn-lt"/>
              </a:rPr>
              <a:t>№74 Выборгского района</a:t>
            </a:r>
            <a:endParaRPr lang="ru-RU" sz="2800" b="1" dirty="0">
              <a:solidFill>
                <a:srgbClr val="002060"/>
              </a:solidFill>
              <a:latin typeface="+mn-lt"/>
            </a:endParaRPr>
          </a:p>
        </p:txBody>
      </p:sp>
      <p:pic>
        <p:nvPicPr>
          <p:cNvPr id="3"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8403" y="1958722"/>
            <a:ext cx="5082968" cy="2850167"/>
          </a:xfrm>
        </p:spPr>
      </p:pic>
      <p:sp>
        <p:nvSpPr>
          <p:cNvPr id="4" name="TextBox 3"/>
          <p:cNvSpPr txBox="1"/>
          <p:nvPr/>
        </p:nvSpPr>
        <p:spPr>
          <a:xfrm>
            <a:off x="1239348" y="1270474"/>
            <a:ext cx="4322465" cy="2246769"/>
          </a:xfrm>
          <a:prstGeom prst="rect">
            <a:avLst/>
          </a:prstGeom>
          <a:noFill/>
        </p:spPr>
        <p:txBody>
          <a:bodyPr wrap="none" rtlCol="0">
            <a:spAutoFit/>
          </a:bodyPr>
          <a:lstStyle/>
          <a:p>
            <a:r>
              <a:rPr lang="ru-RU" sz="2800" b="1" dirty="0" smtClean="0"/>
              <a:t>15 февраля</a:t>
            </a:r>
            <a:r>
              <a:rPr lang="en-US" sz="2800" b="1" dirty="0" smtClean="0"/>
              <a:t> 2023 </a:t>
            </a:r>
            <a:r>
              <a:rPr lang="ru-RU" sz="2800" b="1" dirty="0" smtClean="0"/>
              <a:t>г.</a:t>
            </a:r>
            <a:endParaRPr lang="en-US" sz="2800" b="1" dirty="0" smtClean="0"/>
          </a:p>
          <a:p>
            <a:endParaRPr lang="ru-RU" sz="2800" b="1" dirty="0" smtClean="0"/>
          </a:p>
          <a:p>
            <a:r>
              <a:rPr lang="ru-RU" sz="2800" b="1" dirty="0" smtClean="0"/>
              <a:t>15</a:t>
            </a:r>
            <a:r>
              <a:rPr lang="en-US" sz="2800" b="1" dirty="0" smtClean="0"/>
              <a:t>:00</a:t>
            </a:r>
            <a:endParaRPr lang="ru-RU" sz="2800" b="1" dirty="0" smtClean="0"/>
          </a:p>
          <a:p>
            <a:endParaRPr lang="ru-RU" sz="2800" b="1" dirty="0"/>
          </a:p>
          <a:p>
            <a:r>
              <a:rPr lang="ru-RU" sz="2800" b="1" dirty="0" smtClean="0"/>
              <a:t>Адрес</a:t>
            </a:r>
            <a:r>
              <a:rPr lang="en-US" sz="2800" b="1" dirty="0" smtClean="0"/>
              <a:t>: </a:t>
            </a:r>
            <a:r>
              <a:rPr lang="ru-RU" sz="2800" b="1" dirty="0" smtClean="0"/>
              <a:t>Болотная улица</a:t>
            </a:r>
            <a:r>
              <a:rPr lang="en-US" sz="2800" b="1" dirty="0" smtClean="0"/>
              <a:t>,</a:t>
            </a:r>
            <a:r>
              <a:rPr lang="ru-RU" sz="2800" b="1" dirty="0" smtClean="0"/>
              <a:t> 18</a:t>
            </a:r>
            <a:endParaRPr lang="ru-RU" sz="2800" b="1" dirty="0"/>
          </a:p>
        </p:txBody>
      </p:sp>
      <p:grpSp>
        <p:nvGrpSpPr>
          <p:cNvPr id="5" name="Group"/>
          <p:cNvGrpSpPr/>
          <p:nvPr/>
        </p:nvGrpSpPr>
        <p:grpSpPr>
          <a:xfrm>
            <a:off x="9793720" y="0"/>
            <a:ext cx="3779236" cy="3788773"/>
            <a:chOff x="0" y="0"/>
            <a:chExt cx="10854432" cy="10854432"/>
          </a:xfrm>
        </p:grpSpPr>
        <p:sp>
          <p:nvSpPr>
            <p:cNvPr id="6"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7"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8"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9"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1"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13" name="Circle"/>
          <p:cNvSpPr/>
          <p:nvPr/>
        </p:nvSpPr>
        <p:spPr>
          <a:xfrm>
            <a:off x="-1699949" y="-391624"/>
            <a:ext cx="2610148" cy="2610148"/>
          </a:xfrm>
          <a:prstGeom prst="ellipse">
            <a:avLst/>
          </a:prstGeom>
          <a:solidFill>
            <a:schemeClr val="accent1"/>
          </a:solidFill>
          <a:ln w="25400">
            <a:miter lim="400000"/>
          </a:ln>
        </p:spPr>
        <p:txBody>
          <a:bodyPr tIns="45720" bIns="45720" anchor="ctr"/>
          <a:lstStyle/>
          <a:p>
            <a:endParaRPr sz="900"/>
          </a:p>
        </p:txBody>
      </p:sp>
      <p:sp>
        <p:nvSpPr>
          <p:cNvPr id="14" name="Shape"/>
          <p:cNvSpPr/>
          <p:nvPr/>
        </p:nvSpPr>
        <p:spPr>
          <a:xfrm>
            <a:off x="6207518" y="4470272"/>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5" name="TextBox 14"/>
          <p:cNvSpPr txBox="1"/>
          <p:nvPr/>
        </p:nvSpPr>
        <p:spPr>
          <a:xfrm>
            <a:off x="1079394" y="4132619"/>
            <a:ext cx="4777942" cy="923330"/>
          </a:xfrm>
          <a:prstGeom prst="rect">
            <a:avLst/>
          </a:prstGeom>
          <a:noFill/>
        </p:spPr>
        <p:txBody>
          <a:bodyPr wrap="square" rtlCol="0">
            <a:spAutoFit/>
          </a:bodyPr>
          <a:lstStyle/>
          <a:p>
            <a:r>
              <a:rPr lang="ru-RU" dirty="0" smtClean="0"/>
              <a:t>Экскурсия-знакомство </a:t>
            </a:r>
            <a:r>
              <a:rPr lang="ru-RU" dirty="0"/>
              <a:t>с директором и коллективом школы №74</a:t>
            </a:r>
          </a:p>
          <a:p>
            <a:r>
              <a:rPr lang="ru-RU" dirty="0" smtClean="0"/>
              <a:t>на базе ГБОУ СОШ №76 Выборгского района</a:t>
            </a:r>
          </a:p>
        </p:txBody>
      </p:sp>
    </p:spTree>
    <p:extLst>
      <p:ext uri="{BB962C8B-B14F-4D97-AF65-F5344CB8AC3E}">
        <p14:creationId xmlns:p14="http://schemas.microsoft.com/office/powerpoint/2010/main" val="350434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8509" y="491217"/>
            <a:ext cx="10515600" cy="594542"/>
          </a:xfrm>
        </p:spPr>
        <p:txBody>
          <a:bodyPr>
            <a:normAutofit/>
          </a:bodyPr>
          <a:lstStyle/>
          <a:p>
            <a:pPr algn="ctr"/>
            <a:r>
              <a:rPr lang="ru-RU" sz="2800" b="1" dirty="0" smtClean="0">
                <a:solidFill>
                  <a:srgbClr val="002060"/>
                </a:solidFill>
                <a:latin typeface="+mn-lt"/>
              </a:rPr>
              <a:t>Планируемые выездные мероприятия</a:t>
            </a:r>
            <a:endParaRPr lang="ru-RU" sz="2800" b="1" dirty="0">
              <a:solidFill>
                <a:srgbClr val="002060"/>
              </a:solidFill>
              <a:latin typeface="+mn-lt"/>
            </a:endParaRPr>
          </a:p>
        </p:txBody>
      </p:sp>
      <p:grpSp>
        <p:nvGrpSpPr>
          <p:cNvPr id="5" name="Group"/>
          <p:cNvGrpSpPr/>
          <p:nvPr/>
        </p:nvGrpSpPr>
        <p:grpSpPr>
          <a:xfrm>
            <a:off x="9793720" y="0"/>
            <a:ext cx="3779236" cy="3788773"/>
            <a:chOff x="0" y="0"/>
            <a:chExt cx="10854432" cy="10854432"/>
          </a:xfrm>
        </p:grpSpPr>
        <p:sp>
          <p:nvSpPr>
            <p:cNvPr id="6"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7"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8"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9"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0"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1"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sp>
          <p:nvSpPr>
            <p:cNvPr id="12"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45720" tIns="45720" rIns="45720" bIns="45720" numCol="1" anchor="ctr">
              <a:noAutofit/>
            </a:bodyPr>
            <a:lstStyle/>
            <a:p>
              <a:endParaRPr sz="900"/>
            </a:p>
          </p:txBody>
        </p:sp>
      </p:grpSp>
      <p:sp>
        <p:nvSpPr>
          <p:cNvPr id="13" name="Circle"/>
          <p:cNvSpPr/>
          <p:nvPr/>
        </p:nvSpPr>
        <p:spPr>
          <a:xfrm>
            <a:off x="-1699949" y="-391624"/>
            <a:ext cx="2610148" cy="2610148"/>
          </a:xfrm>
          <a:prstGeom prst="ellipse">
            <a:avLst/>
          </a:prstGeom>
          <a:solidFill>
            <a:schemeClr val="accent1"/>
          </a:solidFill>
          <a:ln w="25400">
            <a:miter lim="400000"/>
          </a:ln>
        </p:spPr>
        <p:txBody>
          <a:bodyPr tIns="45720" bIns="45720" anchor="ctr"/>
          <a:lstStyle/>
          <a:p>
            <a:endParaRPr sz="900"/>
          </a:p>
        </p:txBody>
      </p:sp>
      <p:sp>
        <p:nvSpPr>
          <p:cNvPr id="14" name="Shape"/>
          <p:cNvSpPr/>
          <p:nvPr/>
        </p:nvSpPr>
        <p:spPr>
          <a:xfrm>
            <a:off x="7446149" y="4697755"/>
            <a:ext cx="4243097" cy="2160245"/>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45720" bIns="45720" anchor="ctr"/>
          <a:lstStyle/>
          <a:p>
            <a:endParaRPr sz="900"/>
          </a:p>
        </p:txBody>
      </p:sp>
      <p:sp>
        <p:nvSpPr>
          <p:cNvPr id="18" name="Прямоугольник 17"/>
          <p:cNvSpPr/>
          <p:nvPr/>
        </p:nvSpPr>
        <p:spPr>
          <a:xfrm>
            <a:off x="1658138" y="1885782"/>
            <a:ext cx="8135981" cy="3477875"/>
          </a:xfrm>
          <a:prstGeom prst="rect">
            <a:avLst/>
          </a:prstGeom>
        </p:spPr>
        <p:txBody>
          <a:bodyPr wrap="square">
            <a:spAutoFit/>
          </a:bodyPr>
          <a:lstStyle/>
          <a:p>
            <a:r>
              <a:rPr lang="ru-RU" sz="2000" dirty="0" smtClean="0"/>
              <a:t>Экскурсии в школы (в зависимости от срока сдачи зданий)</a:t>
            </a:r>
          </a:p>
          <a:p>
            <a:endParaRPr lang="ru-RU" sz="2000" dirty="0"/>
          </a:p>
          <a:p>
            <a:endParaRPr lang="ru-RU" sz="2000" dirty="0" smtClean="0"/>
          </a:p>
          <a:p>
            <a:r>
              <a:rPr lang="ru-RU" sz="2000" dirty="0" smtClean="0"/>
              <a:t>Академия постдипломного педагогического образования</a:t>
            </a:r>
          </a:p>
          <a:p>
            <a:endParaRPr lang="ru-RU" sz="2000" dirty="0" smtClean="0"/>
          </a:p>
          <a:p>
            <a:endParaRPr lang="ru-RU" sz="2000" dirty="0"/>
          </a:p>
          <a:p>
            <a:r>
              <a:rPr lang="ru-RU" sz="2000" dirty="0" smtClean="0"/>
              <a:t>ГБНОУ  </a:t>
            </a:r>
            <a:r>
              <a:rPr lang="ru-RU" sz="2000" dirty="0"/>
              <a:t>«Академии цифровых технологий» </a:t>
            </a:r>
            <a:r>
              <a:rPr lang="ru-RU" sz="2000" dirty="0" smtClean="0"/>
              <a:t>Санкт-Петербурга </a:t>
            </a:r>
          </a:p>
          <a:p>
            <a:endParaRPr lang="ru-RU" sz="2000" dirty="0" smtClean="0"/>
          </a:p>
          <a:p>
            <a:endParaRPr lang="ru-RU" sz="2000" dirty="0"/>
          </a:p>
          <a:p>
            <a:r>
              <a:rPr lang="ru-RU" sz="2000" dirty="0" smtClean="0"/>
              <a:t>ГБОУ </a:t>
            </a:r>
            <a:r>
              <a:rPr lang="ru-RU" sz="2000" dirty="0"/>
              <a:t>«Центр развития творчества и научно-технических инициатив детей и молодежи» Калининского района Санкт-Петербурга</a:t>
            </a:r>
          </a:p>
        </p:txBody>
      </p:sp>
      <p:sp>
        <p:nvSpPr>
          <p:cNvPr id="19" name="Graphic 209"/>
          <p:cNvSpPr/>
          <p:nvPr/>
        </p:nvSpPr>
        <p:spPr>
          <a:xfrm>
            <a:off x="1179435" y="1924880"/>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20" name="Graphic 209"/>
          <p:cNvSpPr/>
          <p:nvPr/>
        </p:nvSpPr>
        <p:spPr>
          <a:xfrm>
            <a:off x="1179435" y="2870457"/>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21" name="Graphic 209"/>
          <p:cNvSpPr/>
          <p:nvPr/>
        </p:nvSpPr>
        <p:spPr>
          <a:xfrm>
            <a:off x="1179434" y="3788773"/>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
        <p:nvSpPr>
          <p:cNvPr id="17" name="Graphic 209"/>
          <p:cNvSpPr/>
          <p:nvPr/>
        </p:nvSpPr>
        <p:spPr>
          <a:xfrm>
            <a:off x="1179434" y="4690227"/>
            <a:ext cx="304763" cy="290507"/>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chemeClr val="accent2"/>
          </a:solidFill>
          <a:ln w="25400">
            <a:miter lim="400000"/>
          </a:ln>
        </p:spPr>
        <p:txBody>
          <a:bodyPr tIns="45720" bIns="45720" anchor="ctr"/>
          <a:lstStyle/>
          <a:p>
            <a:endParaRPr sz="900"/>
          </a:p>
        </p:txBody>
      </p:sp>
    </p:spTree>
    <p:extLst>
      <p:ext uri="{BB962C8B-B14F-4D97-AF65-F5344CB8AC3E}">
        <p14:creationId xmlns:p14="http://schemas.microsoft.com/office/powerpoint/2010/main" val="3252861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855</Words>
  <Application>Microsoft Office PowerPoint</Application>
  <PresentationFormat>Широкоэкранный</PresentationFormat>
  <Paragraphs>206</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Calibri</vt:lpstr>
      <vt:lpstr>Calibri Light</vt:lpstr>
      <vt:lpstr>Helvetica Light</vt:lpstr>
      <vt:lpstr>Montserrat</vt:lpstr>
      <vt:lpstr>Montserrat Medium</vt:lpstr>
      <vt:lpstr>Times New Roman</vt:lpstr>
      <vt:lpstr>Wingdings</vt:lpstr>
      <vt:lpstr>Тема Office</vt:lpstr>
      <vt:lpstr>Презентация PowerPoint</vt:lpstr>
      <vt:lpstr>Презентация PowerPoint</vt:lpstr>
      <vt:lpstr>Презентация PowerPoint</vt:lpstr>
      <vt:lpstr>Программа повышения квалификации «Навыки учителя XXI века» </vt:lpstr>
      <vt:lpstr>Презентация PowerPoint</vt:lpstr>
      <vt:lpstr>Презентация PowerPoint</vt:lpstr>
      <vt:lpstr>Презентация PowerPoint</vt:lpstr>
      <vt:lpstr>Экскурсия в ГБОУ СОШ №74 Выборгского района</vt:lpstr>
      <vt:lpstr>Планируемые выездные мероприятия</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108</cp:revision>
  <cp:lastPrinted>2023-02-08T09:27:14Z</cp:lastPrinted>
  <dcterms:created xsi:type="dcterms:W3CDTF">2022-03-22T07:54:10Z</dcterms:created>
  <dcterms:modified xsi:type="dcterms:W3CDTF">2023-02-10T13:53:55Z</dcterms:modified>
</cp:coreProperties>
</file>