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56" r:id="rId2"/>
  </p:sldMasterIdLst>
  <p:notesMasterIdLst>
    <p:notesMasterId r:id="rId9"/>
  </p:notesMasterIdLst>
  <p:sldIdLst>
    <p:sldId id="461" r:id="rId3"/>
    <p:sldId id="462" r:id="rId4"/>
    <p:sldId id="496" r:id="rId5"/>
    <p:sldId id="494" r:id="rId6"/>
    <p:sldId id="510" r:id="rId7"/>
    <p:sldId id="290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2AB587-3CA0-4ECC-AB47-D41234BB02B3}">
          <p14:sldIdLst>
            <p14:sldId id="461"/>
            <p14:sldId id="462"/>
            <p14:sldId id="496"/>
            <p14:sldId id="494"/>
            <p14:sldId id="510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569"/>
    <a:srgbClr val="3C705C"/>
    <a:srgbClr val="895E37"/>
    <a:srgbClr val="366048"/>
    <a:srgbClr val="64A881"/>
    <a:srgbClr val="FFFFCC"/>
    <a:srgbClr val="A95D45"/>
    <a:srgbClr val="8D6433"/>
    <a:srgbClr val="A0926C"/>
    <a:srgbClr val="FF9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1743" autoAdjust="0"/>
  </p:normalViewPr>
  <p:slideViewPr>
    <p:cSldViewPr snapToGrid="0" showGuides="1">
      <p:cViewPr varScale="1">
        <p:scale>
          <a:sx n="51" d="100"/>
          <a:sy n="51" d="100"/>
        </p:scale>
        <p:origin x="1169" y="41"/>
      </p:cViewPr>
      <p:guideLst>
        <p:guide orient="horz" pos="2160"/>
        <p:guide pos="2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pic>
        <p:nvPicPr>
          <p:cNvPr id="30" name="Google Shape;30;p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302023"/>
            <a:ext cx="9144000" cy="895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17" name="Google Shape;17;p7"/>
          <p:cNvSpPr>
            <a:spLocks noGrp="1"/>
          </p:cNvSpPr>
          <p:nvPr>
            <p:ph type="dgm" idx="2"/>
          </p:nvPr>
        </p:nvSpPr>
        <p:spPr>
          <a:xfrm>
            <a:off x="0" y="3861048"/>
            <a:ext cx="6011863" cy="144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" y="3676805"/>
            <a:ext cx="9144001" cy="3181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body" idx="1"/>
          </p:nvPr>
        </p:nvSpPr>
        <p:spPr>
          <a:xfrm>
            <a:off x="457200" y="2420889"/>
            <a:ext cx="82296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895634"/>
            <a:ext cx="9180512" cy="1962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856" y="302023"/>
            <a:ext cx="9140287" cy="89519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"/>
          <p:cNvSpPr/>
          <p:nvPr/>
        </p:nvSpPr>
        <p:spPr>
          <a:xfrm rot="10800000" flipH="1">
            <a:off x="0" y="3717032"/>
            <a:ext cx="6444208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50" name="Google Shape;250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56667" y="220849"/>
            <a:ext cx="1748823" cy="10128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/>
          <p:nvPr/>
        </p:nvSpPr>
        <p:spPr bwMode="auto">
          <a:xfrm>
            <a:off x="356870" y="1577975"/>
            <a:ext cx="8787130" cy="207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3C705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Опыт участия студентов вузов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3C705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в региональном чемпионате Абилимпикс» по компетенции «Предпринимательство» в Санкт-Петербурге»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9310" y="4156729"/>
            <a:ext cx="694690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9484B"/>
                </a:solidFill>
                <a:effectLst/>
                <a:uLnTx/>
                <a:uFillTx/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Войлокова Елена Фёдоровна - к. пед. н.,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9484B"/>
                </a:solidFill>
                <a:effectLst/>
                <a:uLnTx/>
                <a:uFillTx/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Мюллер Наталья Владимировна – к.э.н.,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9484B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РГПУ им. А.И. Герцена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948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571365" y="4864735"/>
            <a:ext cx="3048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/>
          <p:nvPr/>
        </p:nvSpPr>
        <p:spPr>
          <a:xfrm>
            <a:off x="0" y="0"/>
            <a:ext cx="8827770" cy="7829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lvl="0" algn="l">
              <a:buSzPts val="1800"/>
              <a:buFont typeface="Calibri" panose="020F0502020204030204"/>
            </a:pPr>
            <a:r>
              <a:rPr lang="ru-RU" altLang="en-US" sz="2600" b="1">
                <a:solidFill>
                  <a:srgbClr val="0D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/>
                <a:cs typeface="Calibri" panose="020F0502020204030204"/>
                <a:sym typeface="Arial" panose="020B0604020202020204"/>
              </a:rPr>
              <a:t>Среднее ежегодное количество участников в компетенции «Предпринимательство» в СПБ 2020 -2024 гг.</a:t>
            </a:r>
            <a:endParaRPr lang="ru-RU" altLang="en-US" sz="1500" b="1">
              <a:solidFill>
                <a:srgbClr val="0D6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Calibri" panose="020F0502020204030204"/>
              <a:cs typeface="Calibri" panose="020F0502020204030204"/>
              <a:sym typeface="Arial" panose="020B0604020202020204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FBFFFC9-61D5-4C05-8029-1DC388B94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440770"/>
              </p:ext>
            </p:extLst>
          </p:nvPr>
        </p:nvGraphicFramePr>
        <p:xfrm>
          <a:off x="231289" y="1190110"/>
          <a:ext cx="8681421" cy="518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581">
                  <a:extLst>
                    <a:ext uri="{9D8B030D-6E8A-4147-A177-3AD203B41FA5}">
                      <a16:colId xmlns:a16="http://schemas.microsoft.com/office/drawing/2014/main" val="1212815203"/>
                    </a:ext>
                  </a:extLst>
                </a:gridCol>
                <a:gridCol w="1688951">
                  <a:extLst>
                    <a:ext uri="{9D8B030D-6E8A-4147-A177-3AD203B41FA5}">
                      <a16:colId xmlns:a16="http://schemas.microsoft.com/office/drawing/2014/main" val="2711090396"/>
                    </a:ext>
                  </a:extLst>
                </a:gridCol>
                <a:gridCol w="1602889">
                  <a:extLst>
                    <a:ext uri="{9D8B030D-6E8A-4147-A177-3AD203B41FA5}">
                      <a16:colId xmlns:a16="http://schemas.microsoft.com/office/drawing/2014/main" val="39993622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Учебные заведения</a:t>
                      </a:r>
                      <a:endParaRPr lang="ru-R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Среднее количество участников</a:t>
                      </a:r>
                      <a:endParaRPr lang="ru-R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008822"/>
                  </a:ext>
                </a:extLst>
              </a:tr>
              <a:tr h="4336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2020-2024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3195137"/>
                  </a:ext>
                </a:extLst>
              </a:tr>
              <a:tr h="43368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РГПУ им. А.И. Герцена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0-1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2291750"/>
                  </a:ext>
                </a:extLst>
              </a:tr>
              <a:tr h="43368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СПб ГЭУ </a:t>
                      </a:r>
                      <a:endParaRPr lang="ru-RU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062646"/>
                  </a:ext>
                </a:extLst>
              </a:tr>
              <a:tr h="43368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Иные вузы и колледжи</a:t>
                      </a:r>
                      <a:endParaRPr lang="ru-RU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0-1</a:t>
                      </a:r>
                      <a:endParaRPr lang="ru-RU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72833"/>
                  </a:ext>
                </a:extLst>
              </a:tr>
              <a:tr h="43368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СПб ГБ специальное реабилитационное профессиональное образовательное учреждение техникум для инвалидов</a:t>
                      </a:r>
                      <a:endParaRPr lang="ru-RU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3-4</a:t>
                      </a:r>
                      <a:endParaRPr lang="ru-RU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7753419"/>
                  </a:ext>
                </a:extLst>
              </a:tr>
              <a:tr h="43368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Специалисты </a:t>
                      </a:r>
                      <a:endParaRPr lang="ru-RU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0-1</a:t>
                      </a:r>
                      <a:endParaRPr lang="ru-RU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0863004"/>
                  </a:ext>
                </a:extLst>
              </a:tr>
              <a:tr h="43368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Школьники</a:t>
                      </a:r>
                      <a:endParaRPr lang="ru-RU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92636332"/>
                  </a:ext>
                </a:extLst>
              </a:tr>
              <a:tr h="43368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Среднее количество участников компетенции</a:t>
                      </a:r>
                      <a:endParaRPr lang="ru-RU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5-6</a:t>
                      </a:r>
                      <a:endParaRPr lang="ru-RU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37487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текст 1"/>
          <p:cNvSpPr>
            <a:spLocks noGrp="1"/>
          </p:cNvSpPr>
          <p:nvPr>
            <p:ph type="body" idx="1"/>
          </p:nvPr>
        </p:nvSpPr>
        <p:spPr>
          <a:xfrm>
            <a:off x="298450" y="1324609"/>
            <a:ext cx="8634095" cy="467815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charset="0"/>
              <a:buChar char="o"/>
            </a:pPr>
            <a:r>
              <a:rPr lang="ru-RU" altLang="en-US" sz="2800" dirty="0"/>
              <a:t>Пошив скафандров по заказу для индивидуальных полетов в космос</a:t>
            </a:r>
          </a:p>
          <a:p>
            <a:pPr>
              <a:buFont typeface="Wingdings" panose="05000000000000000000" charset="0"/>
              <a:buChar char="o"/>
            </a:pPr>
            <a:r>
              <a:rPr lang="ru-RU" altLang="en-US" sz="2800" dirty="0"/>
              <a:t>Открытие коворкинга </a:t>
            </a:r>
          </a:p>
          <a:p>
            <a:pPr>
              <a:buFont typeface="Wingdings" panose="05000000000000000000" charset="0"/>
              <a:buChar char="o"/>
            </a:pPr>
            <a:r>
              <a:rPr lang="ru-RU" altLang="en-US" sz="2800" dirty="0"/>
              <a:t>Передвижной пункт быстрого уличного питания</a:t>
            </a:r>
          </a:p>
          <a:p>
            <a:pPr>
              <a:buFont typeface="Wingdings" panose="05000000000000000000" charset="0"/>
              <a:buChar char="o"/>
            </a:pPr>
            <a:r>
              <a:rPr lang="ru-RU" altLang="en-US" sz="2800" dirty="0"/>
              <a:t>Семейная ферма по разведению форели</a:t>
            </a:r>
          </a:p>
          <a:p>
            <a:pPr>
              <a:buFont typeface="Wingdings" panose="05000000000000000000" charset="0"/>
              <a:buChar char="o"/>
            </a:pPr>
            <a:r>
              <a:rPr lang="ru-RU" altLang="en-US" sz="2800" dirty="0"/>
              <a:t>АРТ – гостиная</a:t>
            </a:r>
          </a:p>
          <a:p>
            <a:pPr>
              <a:buFont typeface="Wingdings" panose="05000000000000000000" charset="0"/>
              <a:buChar char="o"/>
            </a:pPr>
            <a:r>
              <a:rPr lang="ru-RU" altLang="en-US" sz="2800" dirty="0"/>
              <a:t>Кафе</a:t>
            </a:r>
          </a:p>
          <a:p>
            <a:pPr>
              <a:buFont typeface="Wingdings" panose="05000000000000000000" charset="0"/>
              <a:buChar char="o"/>
            </a:pPr>
            <a:r>
              <a:rPr lang="ru-RU" altLang="en-US" sz="2800" dirty="0"/>
              <a:t>СПА-отель и конные прогулки</a:t>
            </a:r>
          </a:p>
          <a:p>
            <a:pPr>
              <a:buFont typeface="Wingdings" panose="05000000000000000000" charset="0"/>
              <a:buChar char="o"/>
            </a:pPr>
            <a:r>
              <a:rPr lang="ru-RU" altLang="en-US" sz="2800" dirty="0"/>
              <a:t>Производство натуральной косметики</a:t>
            </a:r>
          </a:p>
          <a:p>
            <a:pPr>
              <a:buFont typeface="Wingdings" panose="05000000000000000000" charset="0"/>
              <a:buChar char="o"/>
            </a:pPr>
            <a:r>
              <a:rPr lang="ru-RU" altLang="en-US" sz="2800" dirty="0"/>
              <a:t>Вторая жизнь старых вещей</a:t>
            </a:r>
          </a:p>
          <a:p>
            <a:pPr>
              <a:buFont typeface="Wingdings" panose="05000000000000000000" charset="0"/>
              <a:buChar char="o"/>
            </a:pPr>
            <a:r>
              <a:rPr lang="ru-RU" altLang="en-US" sz="2800" dirty="0"/>
              <a:t>Шахматный клуб</a:t>
            </a:r>
          </a:p>
          <a:p>
            <a:pPr>
              <a:buFont typeface="Wingdings" panose="05000000000000000000" charset="0"/>
              <a:buChar char="o"/>
            </a:pPr>
            <a:endParaRPr lang="ru-RU" altLang="en-US" sz="2800" dirty="0"/>
          </a:p>
          <a:p>
            <a:endParaRPr lang="ru-RU" altLang="en-US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45415"/>
            <a:ext cx="7310755" cy="447675"/>
          </a:xfrm>
        </p:spPr>
        <p:txBody>
          <a:bodyPr>
            <a:normAutofit fontScale="90000"/>
          </a:bodyPr>
          <a:lstStyle/>
          <a:p>
            <a:pPr marL="0" indent="0" eaLnBrk="1" fontAlgn="auto" latinLnBrk="0" hangingPunct="1"/>
            <a:r>
              <a:rPr lang="ru-RU" altLang="en-US" sz="3555" b="1">
                <a:solidFill>
                  <a:srgbClr val="0D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интересные бизнес - идеи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116330"/>
            <a:ext cx="7093585" cy="5317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5600" y="0"/>
            <a:ext cx="8789035" cy="591185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en-US" sz="4000">
                <a:solidFill>
                  <a:srgbClr val="0D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участия в качестве экспертов</a:t>
            </a:r>
          </a:p>
        </p:txBody>
      </p:sp>
      <p:graphicFrame>
        <p:nvGraphicFramePr>
          <p:cNvPr id="7" name="Таблица 6"/>
          <p:cNvGraphicFramePr/>
          <p:nvPr>
            <p:extLst>
              <p:ext uri="{D42A27DB-BD31-4B8C-83A1-F6EECF244321}">
                <p14:modId xmlns:p14="http://schemas.microsoft.com/office/powerpoint/2010/main" val="2659380888"/>
              </p:ext>
            </p:extLst>
          </p:nvPr>
        </p:nvGraphicFramePr>
        <p:xfrm>
          <a:off x="172122" y="1049319"/>
          <a:ext cx="8789035" cy="564832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79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9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6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200" dirty="0">
                          <a:solidFill>
                            <a:srgbClr val="0D6569"/>
                          </a:solidFill>
                        </a:rPr>
                        <a:t>Положительный опыт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200">
                          <a:solidFill>
                            <a:srgbClr val="0D6569"/>
                          </a:solidFill>
                        </a:rPr>
                        <a:t>Отрицательный опыт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charset="0"/>
                        <a:buChar char="o"/>
                      </a:pPr>
                      <a:r>
                        <a:rPr lang="ru-RU" altLang="en-US" sz="2200" dirty="0">
                          <a:solidFill>
                            <a:srgbClr val="0D6569"/>
                          </a:solidFill>
                        </a:rPr>
                        <a:t>Обучение экспертов</a:t>
                      </a:r>
                    </a:p>
                    <a:p>
                      <a:pPr marL="342900" indent="-342900">
                        <a:buFont typeface="Wingdings" panose="05000000000000000000" charset="0"/>
                        <a:buChar char="o"/>
                      </a:pPr>
                      <a:r>
                        <a:rPr lang="ru-RU" altLang="en-US" sz="2200" dirty="0">
                          <a:solidFill>
                            <a:srgbClr val="0D6569"/>
                          </a:solidFill>
                        </a:rPr>
                        <a:t>приобретение нового положи тельного опыта по работе со студентами с инвалидностью</a:t>
                      </a:r>
                    </a:p>
                    <a:p>
                      <a:pPr marL="342900" indent="-342900">
                        <a:buFont typeface="Wingdings" panose="05000000000000000000" charset="0"/>
                        <a:buChar char="o"/>
                      </a:pPr>
                      <a:r>
                        <a:rPr lang="ru-RU" altLang="en-US" sz="2200" dirty="0">
                          <a:solidFill>
                            <a:srgbClr val="0D6569"/>
                          </a:solidFill>
                        </a:rPr>
                        <a:t>знакомство с опытом подготовки студентов из других образовательных организаций</a:t>
                      </a:r>
                    </a:p>
                    <a:p>
                      <a:pPr marL="342900" indent="-342900">
                        <a:buFont typeface="Wingdings" panose="05000000000000000000" charset="0"/>
                        <a:buChar char="o"/>
                      </a:pPr>
                      <a:r>
                        <a:rPr lang="ru-RU" altLang="en-US" sz="2200" dirty="0">
                          <a:solidFill>
                            <a:srgbClr val="0D6569"/>
                          </a:solidFill>
                        </a:rPr>
                        <a:t>расширение кругозора в сфере компетенции расширение связей между участниками и 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SzTx/>
                        <a:buFont typeface="Wingdings" panose="05000000000000000000" charset="0"/>
                        <a:buChar char="o"/>
                      </a:pPr>
                      <a:r>
                        <a:rPr lang="ru-RU" altLang="en-US" sz="2200" dirty="0">
                          <a:solidFill>
                            <a:srgbClr val="0D6569"/>
                          </a:solidFill>
                        </a:rPr>
                        <a:t>Небольшое число компетенций, подходящих для ВО</a:t>
                      </a:r>
                    </a:p>
                    <a:p>
                      <a:pPr marL="342900" indent="-342900" algn="l">
                        <a:buSzTx/>
                        <a:buFont typeface="Wingdings" panose="05000000000000000000" charset="0"/>
                        <a:buChar char="o"/>
                      </a:pPr>
                      <a:r>
                        <a:rPr lang="ru-RU" altLang="en-US" sz="2200" dirty="0">
                          <a:solidFill>
                            <a:srgbClr val="0D6569"/>
                          </a:solidFill>
                        </a:rPr>
                        <a:t>отсутствие значимых преференций для победителей РЧ</a:t>
                      </a:r>
                    </a:p>
                    <a:p>
                      <a:pPr marL="342900" indent="-342900" algn="l">
                        <a:buSzTx/>
                        <a:buFont typeface="Wingdings" panose="05000000000000000000" charset="0"/>
                        <a:buChar char="o"/>
                      </a:pPr>
                      <a:r>
                        <a:rPr lang="ru-RU" altLang="en-US" sz="2200" dirty="0">
                          <a:solidFill>
                            <a:srgbClr val="0D6569"/>
                          </a:solidFill>
                        </a:rPr>
                        <a:t> </a:t>
                      </a:r>
                      <a:r>
                        <a:rPr lang="ru-RU" altLang="en-US" sz="2200" b="0" dirty="0">
                          <a:solidFill>
                            <a:srgbClr val="0D6569"/>
                          </a:solidFill>
                          <a:sym typeface="+mn-ea"/>
                        </a:rPr>
                        <a:t>ограниченный круг участников - образовательных организаций</a:t>
                      </a:r>
                    </a:p>
                    <a:p>
                      <a:pPr marL="342900" indent="-342900" algn="l">
                        <a:buSzTx/>
                        <a:buFont typeface="Wingdings" panose="05000000000000000000" charset="0"/>
                        <a:buChar char="o"/>
                      </a:pPr>
                      <a:r>
                        <a:rPr lang="ru-RU" altLang="en-US" sz="2200" b="0" dirty="0">
                          <a:solidFill>
                            <a:srgbClr val="0D6569"/>
                          </a:solidFill>
                          <a:effectLst/>
                          <a:sym typeface="+mn-ea"/>
                        </a:rPr>
                        <a:t>жюри не всегда обладает необходимыми компетенциями, для оценки идеи и самого проекта</a:t>
                      </a:r>
                    </a:p>
                    <a:p>
                      <a:pPr marL="342900" indent="-342900" algn="l">
                        <a:buSzTx/>
                        <a:buFont typeface="Wingdings" panose="05000000000000000000" charset="0"/>
                        <a:buChar char="o"/>
                      </a:pPr>
                      <a:r>
                        <a:rPr lang="ru-RU" altLang="en-US" sz="2000" dirty="0">
                          <a:solidFill>
                            <a:srgbClr val="0D6569"/>
                          </a:solidFill>
                        </a:rPr>
                        <a:t>погружение в среду «инвалидности»</a:t>
                      </a:r>
                    </a:p>
                    <a:p>
                      <a:pPr marL="342900" indent="-342900" algn="l">
                        <a:buSzTx/>
                        <a:buFont typeface="Wingdings" panose="05000000000000000000" charset="0"/>
                        <a:buChar char="o"/>
                      </a:pPr>
                      <a:r>
                        <a:rPr lang="ru-RU" altLang="en-US" sz="2000" dirty="0">
                          <a:solidFill>
                            <a:srgbClr val="0D6569"/>
                          </a:solidFill>
                        </a:rPr>
                        <a:t>отсутствие деления участников по ступеням образования</a:t>
                      </a:r>
                    </a:p>
                    <a:p>
                      <a:pPr marL="342900" indent="-342900" algn="l">
                        <a:buSzTx/>
                        <a:buFont typeface="Wingdings" panose="05000000000000000000" charset="0"/>
                        <a:buChar char="o"/>
                      </a:pPr>
                      <a:r>
                        <a:rPr lang="ru-RU" altLang="en-US" sz="2000" dirty="0">
                          <a:solidFill>
                            <a:srgbClr val="0D6569"/>
                          </a:solidFill>
                        </a:rPr>
                        <a:t>Несовершенство конкурсных заданий</a:t>
                      </a:r>
                    </a:p>
                    <a:p>
                      <a:pPr marL="342900" indent="-342900" algn="l">
                        <a:buSzTx/>
                        <a:buFont typeface="Wingdings" panose="05000000000000000000" charset="0"/>
                        <a:buChar char="o"/>
                      </a:pPr>
                      <a:r>
                        <a:rPr lang="ru-RU" altLang="en-US" sz="2000" dirty="0">
                          <a:solidFill>
                            <a:srgbClr val="0D6569"/>
                          </a:solidFill>
                        </a:rPr>
                        <a:t>Несовершенство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5" name="Google Shape;105;p1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6" name="Google Shape;106;p14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07" name="Google Shape;107;p14"/>
          <p:cNvGrpSpPr/>
          <p:nvPr/>
        </p:nvGrpSpPr>
        <p:grpSpPr>
          <a:xfrm>
            <a:off x="0" y="0"/>
            <a:ext cx="9196400" cy="6789637"/>
            <a:chOff x="0" y="-59759"/>
            <a:chExt cx="9196400" cy="6858000"/>
          </a:xfrm>
        </p:grpSpPr>
        <p:sp>
          <p:nvSpPr>
            <p:cNvPr id="108" name="Google Shape;108;p14"/>
            <p:cNvSpPr/>
            <p:nvPr/>
          </p:nvSpPr>
          <p:spPr>
            <a:xfrm>
              <a:off x="8356815" y="-59759"/>
              <a:ext cx="839585" cy="6858000"/>
            </a:xfrm>
            <a:prstGeom prst="rect">
              <a:avLst/>
            </a:prstGeom>
            <a:gradFill>
              <a:gsLst>
                <a:gs pos="0">
                  <a:srgbClr val="5F5F5F"/>
                </a:gs>
                <a:gs pos="50000">
                  <a:srgbClr val="8A8A8A"/>
                </a:gs>
                <a:gs pos="100000">
                  <a:srgbClr val="A5A5A5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pic>
          <p:nvPicPr>
            <p:cNvPr id="109" name="Google Shape;109;p14" descr="C:\Users\Алия\AppData\Local\Microsoft\Windows\Temporary Internet Files\Content.Word\3.jpg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8635243" y="-59759"/>
              <a:ext cx="26669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4" descr="C:\Users\Алия\AppData\Local\Microsoft\Windows\Temporary Internet Files\Content.Word\¦д¦-TАTГ¦-1.jpg"/>
            <p:cNvPicPr preferRelativeResize="0"/>
            <p:nvPr/>
          </p:nvPicPr>
          <p:blipFill rotWithShape="1">
            <a:blip r:embed="rId4"/>
            <a:srcRect t="10166" r="78830" b="1"/>
            <a:stretch>
              <a:fillRect/>
            </a:stretch>
          </p:blipFill>
          <p:spPr>
            <a:xfrm>
              <a:off x="139126" y="58117"/>
              <a:ext cx="1033694" cy="8366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4"/>
            <p:cNvSpPr/>
            <p:nvPr/>
          </p:nvSpPr>
          <p:spPr>
            <a:xfrm rot="10800000" flipH="1">
              <a:off x="0" y="1204245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4850" y="1751252"/>
            <a:ext cx="6718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3C7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5545" y="3161187"/>
            <a:ext cx="63929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C7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Мюллер Наталья Владимировна</a:t>
            </a:r>
            <a:r>
              <a:rPr lang="en-US" sz="2800" b="1" dirty="0">
                <a:solidFill>
                  <a:srgbClr val="3C7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n_muller@mail.ru </a:t>
            </a:r>
            <a:endParaRPr lang="ru-RU" sz="2800" b="1" dirty="0">
              <a:solidFill>
                <a:srgbClr val="3C7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dirty="0"/>
          </a:p>
          <a:p>
            <a:pPr algn="ctr"/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6">
      <a:dk1>
        <a:srgbClr val="000000"/>
      </a:dk1>
      <a:lt1>
        <a:srgbClr val="FFFFFF"/>
      </a:lt1>
      <a:dk2>
        <a:srgbClr val="7F7F7F"/>
      </a:dk2>
      <a:lt2>
        <a:srgbClr val="FEFAC9"/>
      </a:lt2>
      <a:accent1>
        <a:srgbClr val="4E74A3"/>
      </a:accent1>
      <a:accent2>
        <a:srgbClr val="F3A447"/>
      </a:accent2>
      <a:accent3>
        <a:srgbClr val="E7BC29"/>
      </a:accent3>
      <a:accent4>
        <a:srgbClr val="B2A7A7"/>
      </a:accent4>
      <a:accent5>
        <a:srgbClr val="344D6C"/>
      </a:accent5>
      <a:accent6>
        <a:srgbClr val="FDF59C"/>
      </a:accent6>
      <a:hlink>
        <a:srgbClr val="B2C4DA"/>
      </a:hlink>
      <a:folHlink>
        <a:srgbClr val="DD7E0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261</Words>
  <Application>Microsoft Office PowerPoint</Application>
  <PresentationFormat>Экран (4:3)</PresentationFormat>
  <Paragraphs>59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Наиболее интересные бизнес - идеи</vt:lpstr>
      <vt:lpstr>Презентация PowerPoint</vt:lpstr>
      <vt:lpstr>Опыт участия в качестве экспертов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80</cp:revision>
  <dcterms:created xsi:type="dcterms:W3CDTF">2024-05-29T07:13:00Z</dcterms:created>
  <dcterms:modified xsi:type="dcterms:W3CDTF">2025-04-10T19:19:51Z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4C4B157F8232439AB00BCFFD7864BBA5_13</vt:lpwstr>
  </property>
  <property fmtid="{D5CDD505-2E9C-101B-9397-08002B2CF9AE}" pid="3" name="KSOProductBuildVer">
    <vt:lpwstr>1049-12.2.0.18607</vt:lpwstr>
  </property>
</Properties>
</file>