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66" r:id="rId13"/>
  </p:sldIdLst>
  <p:sldSz cx="12192000" cy="6858000"/>
  <p:notesSz cx="6799263" cy="9875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D7C1-07B8-4018-A0FD-40104789C5AA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23A8-1C64-4015-BFA0-ADBB51103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8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D7C1-07B8-4018-A0FD-40104789C5AA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23A8-1C64-4015-BFA0-ADBB51103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5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D7C1-07B8-4018-A0FD-40104789C5AA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23A8-1C64-4015-BFA0-ADBB51103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46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D7C1-07B8-4018-A0FD-40104789C5AA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23A8-1C64-4015-BFA0-ADBB51103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01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D7C1-07B8-4018-A0FD-40104789C5AA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23A8-1C64-4015-BFA0-ADBB51103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20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D7C1-07B8-4018-A0FD-40104789C5AA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23A8-1C64-4015-BFA0-ADBB51103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06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D7C1-07B8-4018-A0FD-40104789C5AA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23A8-1C64-4015-BFA0-ADBB51103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01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D7C1-07B8-4018-A0FD-40104789C5AA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23A8-1C64-4015-BFA0-ADBB51103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32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D7C1-07B8-4018-A0FD-40104789C5AA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23A8-1C64-4015-BFA0-ADBB51103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13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D7C1-07B8-4018-A0FD-40104789C5AA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23A8-1C64-4015-BFA0-ADBB51103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4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D7C1-07B8-4018-A0FD-40104789C5AA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23A8-1C64-4015-BFA0-ADBB51103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773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CD7C1-07B8-4018-A0FD-40104789C5AA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123A8-1C64-4015-BFA0-ADBB51103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5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ocs.google.com/document/d/1EvytngAXaGeh-kdTxGm_8yzuyUQG7udE/edit?usp=sharing&amp;ouid=105558023793873629647&amp;rtpof=true&amp;sd=tru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UR3b-i_HEhMaMAEzHW6PLQdPSkDhtsl3/edit?usp=sharing&amp;ouid=105558023793873629647&amp;rtpof=true&amp;sd=true" TargetMode="External"/><Relationship Id="rId2" Type="http://schemas.openxmlformats.org/officeDocument/2006/relationships/hyperlink" Target="https://docs.google.com/document/d/1KU50keedTcKhymGDmwNmNFGLqYUNfhwE/edit?usp=sharing&amp;ouid=105558023793873629647&amp;rtpof=true&amp;sd=tru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google.com/document/d/1mpsMGiZt7SLWMCpe9NVqZf4fgHhVp04t/edit?usp=sharing&amp;ouid=105558023793873629647&amp;rtpof=true&amp;sd=true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docs.google.com/document/d/1O8JKb1x12suqdWQobgpWl_WtSfUEUy74/edit?usp=sharing&amp;ouid=105558023793873629647&amp;rtpof=true&amp;sd=tru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4" y="176023"/>
            <a:ext cx="4320129" cy="12597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13186" y="2294673"/>
            <a:ext cx="88286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О порядке предоставления дополнительной меры социальной поддержки детям 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внеканикулярные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тематические смены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614" y="5727710"/>
            <a:ext cx="77566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Баращихина Мария Андреевна,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заместитель директора по взаимодействию с оздоровительными учреждениями СПб ГБУ «Центр оздоровления и отдыха «Молодежный»</a:t>
            </a:r>
            <a:endParaRPr lang="ru-RU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0111" y="718900"/>
            <a:ext cx="11571889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714375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Договор в 2-х экземплярах;</a:t>
            </a:r>
          </a:p>
          <a:p>
            <a:pPr marL="0" lvl="1" indent="714375"/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lvl="1" indent="714375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Согласие на обработку персональных данных несовершеннолетнего;</a:t>
            </a:r>
          </a:p>
          <a:p>
            <a:pPr marL="0" lvl="1" indent="714375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lvl="1" indent="714375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Информированное добровольное согласие/отказ на медицинское вмешательство;</a:t>
            </a:r>
          </a:p>
          <a:p>
            <a:pPr marL="0" lvl="1" indent="714375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lvl="1" indent="714375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Согласие/отказ на психолого-педагогическое сопровождение ребенка;</a:t>
            </a:r>
          </a:p>
          <a:p>
            <a:pPr marL="0" lvl="1" indent="714375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lvl="1" indent="714375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Согласие/отказ на фото- и видеосъемку;</a:t>
            </a:r>
          </a:p>
          <a:p>
            <a:pPr marL="0" lvl="1" indent="714375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lvl="1" indent="714375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Согласие/отказ родителя (законного представителя) на самостоятельное посещение ребенком веревочного парка на территории ДОЛ «Молодежный» (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случае направления в ДОЛ «Молодежный»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);</a:t>
            </a:r>
          </a:p>
          <a:p>
            <a:pPr marL="0" lvl="1" indent="714375"/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lvl="1" indent="714375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Памятка по заезду в лагерь.</a:t>
            </a: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1629" y="5415283"/>
            <a:ext cx="10252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Подписанные 1 экземпляр договора и все согласия на каждого несовершеннолетнего необходимо передать</a:t>
            </a:r>
            <a:r>
              <a:rPr lang="ru-RU" sz="2400" b="1" i="0" strike="noStrike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ПРИ ЗАЕЗДЕ в лагерь</a:t>
            </a:r>
            <a:endParaRPr lang="ru-RU" sz="2400" b="1" i="0" u="sng" strike="noStrike" baseline="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9" y="718900"/>
            <a:ext cx="422655" cy="4151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9" y="1318386"/>
            <a:ext cx="422655" cy="4151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8" y="1917872"/>
            <a:ext cx="422655" cy="4151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8" y="2517358"/>
            <a:ext cx="422655" cy="4151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22" y="3116844"/>
            <a:ext cx="422655" cy="4151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7" y="3716330"/>
            <a:ext cx="422655" cy="4151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7" y="4669972"/>
            <a:ext cx="422655" cy="41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7539" y="1054283"/>
            <a:ext cx="8036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0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Стоимость путевки на</a:t>
            </a:r>
            <a:r>
              <a:rPr lang="ru-RU" sz="3600" b="1" i="0" strike="noStrike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6 дней составляет:</a:t>
            </a:r>
            <a:endParaRPr lang="ru-RU" sz="3600" b="1" i="0" strike="noStrike" baseline="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59420" y="2030558"/>
            <a:ext cx="72731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0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16 732</a:t>
            </a:r>
            <a:r>
              <a:rPr lang="ru-RU" sz="3200" b="1" i="0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</a:t>
            </a:r>
            <a:r>
              <a:rPr lang="en-US" sz="3200" b="1" i="0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86</a:t>
            </a:r>
            <a:r>
              <a:rPr lang="ru-RU" sz="3200" b="1" i="0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руб.,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из них</a:t>
            </a:r>
          </a:p>
          <a:p>
            <a:pPr algn="ctr"/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      6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793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</a:t>
            </a:r>
            <a:r>
              <a:rPr lang="en-US" sz="2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2</a:t>
            </a:r>
            <a:r>
              <a:rPr lang="ru-RU" sz="2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0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руб.              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9 939,66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руб. </a:t>
            </a:r>
          </a:p>
          <a:p>
            <a:pPr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       сертификат           родительская плата</a:t>
            </a:r>
            <a:endParaRPr lang="ru-RU" sz="2800" b="1" i="0" strike="noStrike" baseline="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16772" y="4114829"/>
            <a:ext cx="76830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Оплату возможно произвести: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- наличными в кассе СПб ГБУ «ЦОО «Молодежный»;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- по реквизитам (в офисе банка или интернет-банке);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- через официальный сайт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coo-molod.ru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230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182" y="1810450"/>
            <a:ext cx="5561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Подробнее об оформлении сертификатов: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77560" y="1810450"/>
            <a:ext cx="5136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Подробнее об оформлении в лагерь: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709" y="2591982"/>
            <a:ext cx="1714500" cy="1714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73323" y="4626349"/>
            <a:ext cx="1689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(812) 405-96-61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650" y="2591982"/>
            <a:ext cx="1714500" cy="1714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400650" y="4626349"/>
            <a:ext cx="1693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(812) 405-96-55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03" y="5399631"/>
            <a:ext cx="4320129" cy="12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1948" y="974099"/>
            <a:ext cx="91326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i="0" u="none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Планируется проведение</a:t>
            </a:r>
            <a:r>
              <a:rPr lang="ru-RU" sz="2800" b="1" i="0" u="none" strike="noStrike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3 тематических смен на площадке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детского оздоровительного лагеря «Молодежный»</a:t>
            </a:r>
            <a:r>
              <a:rPr lang="ru-RU" sz="2800" b="1" i="0" u="none" strike="noStrike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ru-RU" sz="2800" b="1" i="0" u="none" strike="noStrike" baseline="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32993" y="2746618"/>
            <a:ext cx="76305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u="none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03.10.2024 – 08.10.2024</a:t>
            </a:r>
          </a:p>
          <a:p>
            <a:pPr algn="ctr"/>
            <a:endParaRPr lang="ru-RU" sz="3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3200" b="1" i="0" u="none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07.11.2024 – 12.11.2024</a:t>
            </a:r>
          </a:p>
          <a:p>
            <a:pPr algn="ctr"/>
            <a:endParaRPr lang="ru-RU" sz="3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3200" b="1" i="0" u="none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14.11.2024</a:t>
            </a:r>
            <a:r>
              <a:rPr lang="ru-RU" sz="3200" b="1" i="0" u="none" strike="noStrike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-19.11.2024</a:t>
            </a:r>
            <a:endParaRPr lang="ru-RU" sz="3200" b="1" i="0" u="none" strike="noStrike" baseline="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12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1242" y="974099"/>
            <a:ext cx="11154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i="0" u="none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Сертификаты на тематические смены в осенний </a:t>
            </a:r>
            <a:r>
              <a:rPr lang="ru-RU" sz="2800" b="1" i="0" u="none" strike="noStrike" baseline="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внеканикулярный</a:t>
            </a:r>
            <a:r>
              <a:rPr lang="ru-RU" sz="2800" b="1" i="0" u="none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период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32993" y="2746618"/>
            <a:ext cx="76305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u="none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для категории</a:t>
            </a:r>
          </a:p>
          <a:p>
            <a:pPr algn="ctr"/>
            <a:r>
              <a:rPr lang="ru-RU" sz="3200" b="1" i="0" u="none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«Дети из спортивных и(или) творческих коллективов в случае их направления организованными группами в организации отдыха детей и молодежи и их оздоровления»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(далее - ДСТ)</a:t>
            </a:r>
            <a:endParaRPr lang="ru-RU" sz="3200" b="1" i="0" u="none" strike="noStrike" baseline="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5" name="Прямая со стрелкой 4"/>
          <p:cNvCxnSpPr>
            <a:stCxn id="2" idx="2"/>
            <a:endCxn id="3" idx="0"/>
          </p:cNvCxnSpPr>
          <p:nvPr/>
        </p:nvCxnSpPr>
        <p:spPr>
          <a:xfrm flipH="1">
            <a:off x="6348248" y="1497319"/>
            <a:ext cx="2" cy="1249299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29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0200" y="2046155"/>
            <a:ext cx="97448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0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</a:t>
            </a:r>
            <a:r>
              <a:rPr lang="ru-RU" sz="2800" b="1" i="0" u="none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аправить заявку о необходимом количестве сертификатов в администрацию района СПб по форме (</a:t>
            </a:r>
            <a:r>
              <a:rPr lang="ru-RU" sz="2800" b="1" i="0" u="none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  <a:hlinkClick r:id="rId2"/>
              </a:rPr>
              <a:t>ссылка</a:t>
            </a:r>
            <a:r>
              <a:rPr lang="ru-RU" sz="2800" b="1" i="0" u="none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12" y="1935717"/>
            <a:ext cx="443788" cy="11749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80196" y="707327"/>
            <a:ext cx="9744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0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Порядок получения сертификатов по категории ДСТ установлен распоряжением Комитета по образованию</a:t>
            </a:r>
            <a:r>
              <a:rPr lang="ru-RU" sz="2400" i="0" strike="noStrike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от 23.01.2019 № 212-р</a:t>
            </a:r>
            <a:r>
              <a:rPr lang="ru-RU" sz="2400" i="0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2789" y="3412136"/>
            <a:ext cx="108285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0" u="sng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заявке необходимо указать:</a:t>
            </a:r>
          </a:p>
          <a:p>
            <a:pPr algn="just"/>
            <a:endParaRPr lang="ru-RU" sz="2400" i="0" strike="noStrike" baseline="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	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количество сертификатов</a:t>
            </a:r>
          </a:p>
          <a:p>
            <a:pPr algn="just"/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ru-RU" sz="2400" i="0" strike="noStrike" baseline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	</a:t>
            </a:r>
            <a:r>
              <a:rPr lang="ru-RU" sz="2400" i="0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сроки организации заезда</a:t>
            </a:r>
          </a:p>
          <a:p>
            <a:pPr algn="just"/>
            <a:endParaRPr lang="ru-RU" sz="2400" i="0" strike="noStrike" baseline="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	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наименование организации отдыха детей и молодежи и их оздоровления</a:t>
            </a:r>
            <a:endParaRPr lang="ru-RU" sz="2400" i="0" strike="noStrike" baseline="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96" y="3854957"/>
            <a:ext cx="896007" cy="8960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93" y="4574775"/>
            <a:ext cx="896007" cy="8960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94" y="5294592"/>
            <a:ext cx="896007" cy="89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1848" y="1805987"/>
            <a:ext cx="4677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0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Администрация района СПб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35826" y="1805985"/>
            <a:ext cx="4915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0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СПб ГБУ «ЦОО «Молодежный»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374283" y="2031157"/>
            <a:ext cx="977462" cy="5660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39526" y="3343150"/>
            <a:ext cx="114948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0" u="sng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Образовательная организация </a:t>
            </a:r>
            <a:r>
              <a:rPr lang="ru-RU" sz="2400" b="1" i="0" u="sng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готовит пакет документов </a:t>
            </a:r>
            <a:r>
              <a:rPr lang="ru-RU" sz="2400" i="0" u="sng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 получение сертификатов</a:t>
            </a: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СЕРТИФИКАТЫ ОФОРМЛЯЮТСЯ В ТЕЧЕНИЕ 5 ДНЕЙ</a:t>
            </a:r>
            <a:endParaRPr lang="ru-RU" sz="2000" b="1" i="0" strike="noStrike" baseline="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/>
            <a:endParaRPr lang="ru-RU" sz="2400" i="0" strike="noStrike" baseline="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482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972" y="1391958"/>
            <a:ext cx="11494819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ru-RU" sz="2000" b="1" i="0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ОТ ОРГАНИЗАЦИИ</a:t>
            </a:r>
            <a:r>
              <a:rPr lang="ru-RU" sz="2000" i="0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:</a:t>
            </a:r>
            <a:r>
              <a:rPr lang="ru-RU" sz="2000" i="0" strike="noStrike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</a:p>
          <a:p>
            <a:pPr lvl="1" algn="just"/>
            <a:endParaRPr lang="ru-RU" sz="2000" i="0" strike="noStrike" baseline="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1" algn="just"/>
            <a:r>
              <a:rPr lang="ru-RU" sz="2000" i="0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заявление (</a:t>
            </a:r>
            <a:r>
              <a:rPr lang="ru-RU" sz="2000" b="1" i="0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  <a:hlinkClick r:id="rId2"/>
              </a:rPr>
              <a:t>ссылка</a:t>
            </a:r>
            <a:r>
              <a:rPr lang="ru-RU" sz="2000" i="0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);</a:t>
            </a:r>
          </a:p>
          <a:p>
            <a:pPr lvl="1" algn="just"/>
            <a:endParaRPr lang="ru-RU" sz="1050" i="0" strike="noStrike" baseline="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1"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доверенность на Представителя на представление интересов от имени организации (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hlinkClick r:id="rId3"/>
              </a:rPr>
              <a:t>ссылка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);</a:t>
            </a:r>
          </a:p>
          <a:p>
            <a:pPr lvl="1"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ru-RU" sz="105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1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паспорт Представителя или временное удостоверение личности гражданина Российской Федерации, выдаваемое на период оформления паспорта;</a:t>
            </a:r>
          </a:p>
          <a:p>
            <a:pPr lvl="1"/>
            <a:endParaRPr lang="ru-RU" sz="105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1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доверенность от родителей на получение Представителем Сертификата, оформленная в простой письменной форме (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hlinkClick r:id="rId4"/>
              </a:rPr>
              <a:t>ссылка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)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1"/>
            <a:endParaRPr lang="ru-RU" sz="105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1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документы на каждого несовершеннолетнего.</a:t>
            </a:r>
          </a:p>
          <a:p>
            <a:pPr lvl="1"/>
            <a:endParaRPr lang="ru-RU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7" y="1949006"/>
            <a:ext cx="422655" cy="4151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3" y="2466228"/>
            <a:ext cx="422655" cy="4151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3" y="3054077"/>
            <a:ext cx="422655" cy="4151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3" y="3877991"/>
            <a:ext cx="422655" cy="4151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3" y="4635522"/>
            <a:ext cx="422655" cy="41515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55003" y="5198668"/>
            <a:ext cx="65479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случае необходимости получения дополнительных сертификатов на группу необходимо предоставить дополнительную заявку к ранее поданному заявлению (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hlinkClick r:id="rId6"/>
              </a:rPr>
              <a:t>ссылка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7961" y="462958"/>
            <a:ext cx="10252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0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Документы на СЕРТИФИКАТЫ  принимаются в СПб ГБУ «ЦОО «Молодежный», расположенном по адресу: ул. </a:t>
            </a:r>
            <a:r>
              <a:rPr lang="ru-RU" sz="2000" i="0" strike="noStrike" baseline="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Зверинская</a:t>
            </a:r>
            <a:r>
              <a:rPr lang="ru-RU" sz="2000" i="0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 д. 25-27, </a:t>
            </a:r>
            <a:r>
              <a:rPr lang="ru-RU" sz="2000" i="0" u="sng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кабинете 18</a:t>
            </a:r>
          </a:p>
        </p:txBody>
      </p:sp>
    </p:spTree>
    <p:extLst>
      <p:ext uri="{BB962C8B-B14F-4D97-AF65-F5344CB8AC3E}">
        <p14:creationId xmlns:p14="http://schemas.microsoft.com/office/powerpoint/2010/main" val="341908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289" y="293804"/>
            <a:ext cx="11666483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714375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ДОКУМЕНТЫ ОТ РОДИТЕЛЕЙ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 несовершеннолетних</a:t>
            </a:r>
          </a:p>
          <a:p>
            <a:pPr marL="0" lvl="1" indent="714375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(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заверяются учреждением в соответствии с действующим законодательством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):</a:t>
            </a:r>
          </a:p>
          <a:p>
            <a:pPr marL="0" lvl="1" indent="714375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копия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паспорта родителя (законного представителя)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или временного удостоверения личности гражданина Российской Федерации, выдаваемого на период оформления паспорта;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lvl="1" indent="714375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копия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свидетельства о рождении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ребенка;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indent="714375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копия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паспорта ребенка, достигшего 14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лет;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indent="714375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копии документов,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подтверждающие регистрацию по месту жительства или месту пребывания ребенка в СПб (отметка в паспорте ребенка, достигшего 14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лет/форма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№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8/форма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№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3/решение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суда об установлении места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жительства);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indent="714375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копии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документов об установлении на ребенка опеки или попечительства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;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indent="714375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СНИЛС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ребенка (номер вписывается в Заявление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);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indent="714375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СНИЛС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родителя (законного представителя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);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indent="714375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копии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документов (свидетельство о браке, свидетельство о расторжении брака и другие), подтверждающих изменение фамилии родителя (законного представителя) (в случае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изменения).</a:t>
            </a:r>
          </a:p>
          <a:p>
            <a:pPr indent="714375"/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indent="714375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оригинале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подаются документы, подтверждающие регистрацию по месту жительства или месту пребывания ребенка в СПб: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indent="714375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форма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№ 9 (действительна в течении 30 дней со дня ее выдачи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) или</a:t>
            </a:r>
          </a:p>
          <a:p>
            <a:pPr indent="714375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адресно-справочная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информация с указанием актуальной информации о регистрации (действительна в течении 30 дней со дня ее выдачи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).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53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4046" y="1648330"/>
            <a:ext cx="5982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0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ПОЛУЧЕНИЕ</a:t>
            </a:r>
            <a:r>
              <a:rPr lang="ru-RU" sz="3600" b="1" i="0" strike="noStrike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СЕРТИФИКАТОВ</a:t>
            </a:r>
            <a:endParaRPr lang="ru-RU" sz="3600" b="1" i="0" strike="noStrike" baseline="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35726" y="3755655"/>
            <a:ext cx="6118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0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ОФОРМЛЕНИЕ детей В ЛАГЕРЬ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6043448" y="2422229"/>
            <a:ext cx="0" cy="1249299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7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9492" y="977965"/>
            <a:ext cx="10252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0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Документы на ОФОРМЛЕНИЕ ДОГОВОРОВ</a:t>
            </a:r>
            <a:r>
              <a:rPr lang="ru-RU" sz="2000" i="0" strike="noStrike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i="0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принимаются в СПб ГБУ «ЦОО «Молодежный», расположенном по адресу: ул. </a:t>
            </a:r>
            <a:r>
              <a:rPr lang="ru-RU" sz="2000" i="0" strike="noStrike" baseline="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Зверинская</a:t>
            </a:r>
            <a:r>
              <a:rPr lang="ru-RU" sz="2000" i="0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 д. 25-27, </a:t>
            </a:r>
            <a:r>
              <a:rPr lang="ru-RU" sz="2000" i="0" u="sng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кабинете 12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2546" y="1832996"/>
            <a:ext cx="115718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714375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ДОКУМЕНТЫ ОТ РОДИТЕЛЕЙ на несовершеннолетних</a:t>
            </a:r>
          </a:p>
          <a:p>
            <a:pPr marL="0" lvl="1" indent="714375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заверять от учреждения НЕ НУЖНО)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: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lvl="1" indent="714375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714375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-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копия паспорта родителя (законного представителя) или временного удостоверения личности гражданина Российской Федерации, выдаваемого на период оформления паспорта;</a:t>
            </a:r>
          </a:p>
          <a:p>
            <a:pPr marL="0" lvl="1" indent="714375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-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копия свидетельства о рождении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ребенка или копия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паспорта ребенка, достигшего 14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лет.</a:t>
            </a:r>
            <a:endParaRPr lang="ru-RU" dirty="0">
              <a:latin typeface="+mj-lt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127531" y="3851636"/>
            <a:ext cx="0" cy="1249299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12070" y="5180583"/>
            <a:ext cx="10252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0" strike="noStrike" baseline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Представителю от организации передается комплект документов</a:t>
            </a:r>
            <a:r>
              <a:rPr lang="ru-RU" sz="2000" i="0" strike="noStrike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для родителей </a:t>
            </a:r>
          </a:p>
          <a:p>
            <a:pPr algn="ctr"/>
            <a:r>
              <a:rPr lang="ru-RU" sz="2000" i="0" strike="noStrike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 подписание</a:t>
            </a:r>
            <a:endParaRPr lang="ru-RU" sz="2000" i="0" u="sng" strike="noStrike" baseline="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45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621</Words>
  <Application>Microsoft Office PowerPoint</Application>
  <PresentationFormat>Широкоэкранный</PresentationFormat>
  <Paragraphs>92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МА. Баращихина</dc:creator>
  <cp:lastModifiedBy>user</cp:lastModifiedBy>
  <cp:revision>24</cp:revision>
  <cp:lastPrinted>2024-09-12T06:29:18Z</cp:lastPrinted>
  <dcterms:created xsi:type="dcterms:W3CDTF">2023-01-24T06:23:19Z</dcterms:created>
  <dcterms:modified xsi:type="dcterms:W3CDTF">2024-09-13T07:34:13Z</dcterms:modified>
</cp:coreProperties>
</file>