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43" r:id="rId2"/>
    <p:sldId id="345" r:id="rId3"/>
    <p:sldId id="407" r:id="rId4"/>
    <p:sldId id="405" r:id="rId5"/>
    <p:sldId id="338" r:id="rId6"/>
    <p:sldId id="409" r:id="rId7"/>
    <p:sldId id="410" r:id="rId8"/>
    <p:sldId id="411" r:id="rId9"/>
    <p:sldId id="412" r:id="rId1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7758"/>
          </a:xfrm>
          <a:prstGeom prst="rect">
            <a:avLst/>
          </a:prstGeom>
        </p:spPr>
        <p:txBody>
          <a:bodyPr vert="horz" lIns="91276" tIns="45637" rIns="91276" bIns="4563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33" y="2"/>
            <a:ext cx="2945659" cy="497758"/>
          </a:xfrm>
          <a:prstGeom prst="rect">
            <a:avLst/>
          </a:prstGeom>
        </p:spPr>
        <p:txBody>
          <a:bodyPr vert="horz" lIns="91276" tIns="45637" rIns="91276" bIns="45637" rtlCol="0"/>
          <a:lstStyle>
            <a:lvl1pPr algn="r">
              <a:defRPr sz="1200"/>
            </a:lvl1pPr>
          </a:lstStyle>
          <a:p>
            <a:fld id="{A5CB79FD-D4B5-4CC3-961E-48733FE4FDD4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6" tIns="45637" rIns="91276" bIns="4563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851"/>
            <a:ext cx="5438140" cy="3909149"/>
          </a:xfrm>
          <a:prstGeom prst="rect">
            <a:avLst/>
          </a:prstGeom>
        </p:spPr>
        <p:txBody>
          <a:bodyPr vert="horz" lIns="91276" tIns="45637" rIns="91276" bIns="4563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467"/>
            <a:ext cx="2945659" cy="497758"/>
          </a:xfrm>
          <a:prstGeom prst="rect">
            <a:avLst/>
          </a:prstGeom>
        </p:spPr>
        <p:txBody>
          <a:bodyPr vert="horz" lIns="91276" tIns="45637" rIns="91276" bIns="4563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33" y="9430467"/>
            <a:ext cx="2945659" cy="497758"/>
          </a:xfrm>
          <a:prstGeom prst="rect">
            <a:avLst/>
          </a:prstGeom>
        </p:spPr>
        <p:txBody>
          <a:bodyPr vert="horz" lIns="91276" tIns="45637" rIns="91276" bIns="45637" rtlCol="0" anchor="b"/>
          <a:lstStyle>
            <a:lvl1pPr algn="r">
              <a:defRPr sz="1200"/>
            </a:lvl1pPr>
          </a:lstStyle>
          <a:p>
            <a:fld id="{62B5552A-941F-4079-B934-9AAE402C3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120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47" indent="-285634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35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51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67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81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596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10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25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AEDCC-4A01-42FE-8D05-92944EEBC4BF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1742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47" indent="-285634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35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51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67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81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596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10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25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AEDCC-4A01-42FE-8D05-92944EEBC4BF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314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47" indent="-285634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35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51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67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81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596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10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25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AEDCC-4A01-42FE-8D05-92944EEBC4BF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748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647" indent="-285634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535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551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6567" indent="-228506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581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596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610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25" indent="-22850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AEDCC-4A01-42FE-8D05-92944EEBC4BF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058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85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99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91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443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91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10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53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78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232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0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13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58EB0-E3FE-4F22-BE00-651C701A1583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7D6CD-53B4-4832-8FB9-9E5C6707D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23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54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endParaRPr lang="ru-RU" sz="54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endParaRPr lang="ru-RU" sz="54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 algn="ctr"/>
            <a:r>
              <a:rPr lang="ru-RU" sz="54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Выборы декана факультета биологии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7491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2909889" y="44450"/>
            <a:ext cx="6426994" cy="431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altLang="ru-RU" sz="1800" dirty="0"/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spcBef>
                <a:spcPts val="600"/>
              </a:spcBef>
              <a:buNone/>
              <a:defRPr/>
            </a:pPr>
            <a:r>
              <a:rPr lang="ru-RU" altLang="ru-RU" sz="2000" b="1" dirty="0">
                <a:solidFill>
                  <a:srgbClr val="000000"/>
                </a:solidFill>
              </a:rPr>
              <a:t>Подано заявлений – 1. </a:t>
            </a:r>
            <a:endParaRPr lang="ru-RU" altLang="ru-RU" sz="2000" b="1" dirty="0" smtClean="0">
              <a:solidFill>
                <a:srgbClr val="000000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600"/>
              </a:spcBef>
              <a:buNone/>
              <a:defRPr/>
            </a:pPr>
            <a:r>
              <a:rPr lang="ru-RU" altLang="ru-RU" sz="2000" b="1" dirty="0" smtClean="0">
                <a:solidFill>
                  <a:srgbClr val="000000"/>
                </a:solidFill>
              </a:rPr>
              <a:t>Срок трудового договора – 3 года.</a:t>
            </a:r>
            <a:endParaRPr lang="ru-RU" altLang="ru-RU" sz="2000" b="1" dirty="0">
              <a:solidFill>
                <a:srgbClr val="000000"/>
              </a:solidFill>
            </a:endParaRPr>
          </a:p>
          <a:p>
            <a:pPr marL="0" indent="0" algn="just">
              <a:lnSpc>
                <a:spcPct val="80000"/>
              </a:lnSpc>
              <a:spcBef>
                <a:spcPts val="600"/>
              </a:spcBef>
              <a:buNone/>
              <a:defRPr/>
            </a:pPr>
            <a:r>
              <a:rPr lang="ru-RU" altLang="ru-RU" sz="2000" b="1" dirty="0">
                <a:solidFill>
                  <a:srgbClr val="000000"/>
                </a:solidFill>
              </a:rPr>
              <a:t>	</a:t>
            </a:r>
            <a:r>
              <a:rPr lang="ru-RU" altLang="ru-RU" sz="1800" b="1" dirty="0">
                <a:solidFill>
                  <a:srgbClr val="000000"/>
                </a:solidFill>
              </a:rPr>
              <a:t>Стрельцов Александр Николаевич, </a:t>
            </a:r>
            <a:r>
              <a:rPr lang="ru-RU" altLang="ru-RU" sz="1800" dirty="0" smtClean="0">
                <a:solidFill>
                  <a:srgbClr val="000000"/>
                </a:solidFill>
              </a:rPr>
              <a:t>1966, кандидат биологических наук (1990), доцент (2000), </a:t>
            </a:r>
            <a:r>
              <a:rPr lang="ru-RU" altLang="ru-RU" sz="1800" dirty="0">
                <a:solidFill>
                  <a:srgbClr val="000000"/>
                </a:solidFill>
              </a:rPr>
              <a:t>проректор по инновационной </a:t>
            </a:r>
            <a:r>
              <a:rPr lang="ru-RU" altLang="ru-RU" sz="1800" dirty="0" smtClean="0">
                <a:solidFill>
                  <a:srgbClr val="000000"/>
                </a:solidFill>
              </a:rPr>
              <a:t>деятельности, декан факультета биологии.</a:t>
            </a:r>
            <a:endParaRPr lang="ru-RU" altLang="ru-RU" sz="1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r>
              <a:rPr lang="ru-RU" altLang="ru-RU" sz="1800" b="1" i="1" dirty="0">
                <a:solidFill>
                  <a:srgbClr val="000000"/>
                </a:solidFill>
              </a:rPr>
              <a:t>	</a:t>
            </a:r>
            <a:r>
              <a:rPr lang="ru-RU" altLang="ru-RU" sz="1700" b="1" i="1" dirty="0">
                <a:solidFill>
                  <a:srgbClr val="000000"/>
                </a:solidFill>
              </a:rPr>
              <a:t>Отчетный период – </a:t>
            </a:r>
            <a:r>
              <a:rPr lang="ru-RU" altLang="ru-RU" sz="1700" b="1" i="1" dirty="0" smtClean="0">
                <a:solidFill>
                  <a:srgbClr val="000000"/>
                </a:solidFill>
              </a:rPr>
              <a:t>3 года:</a:t>
            </a:r>
            <a:endParaRPr lang="en-US" altLang="ru-RU" sz="1700" b="1" i="1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r>
              <a:rPr lang="en-US" altLang="ru-RU" sz="1700" b="1" dirty="0">
                <a:solidFill>
                  <a:srgbClr val="000000"/>
                </a:solidFill>
              </a:rPr>
              <a:t>	</a:t>
            </a:r>
            <a:r>
              <a:rPr lang="ru-RU" altLang="ru-RU" sz="1700" b="1" dirty="0" smtClean="0">
                <a:solidFill>
                  <a:srgbClr val="000000"/>
                </a:solidFill>
              </a:rPr>
              <a:t>Общее количество публикаций – </a:t>
            </a:r>
            <a:r>
              <a:rPr lang="ru-RU" altLang="ru-RU" sz="1700" dirty="0" smtClean="0">
                <a:solidFill>
                  <a:srgbClr val="000000"/>
                </a:solidFill>
              </a:rPr>
              <a:t>259, за отчетный период – </a:t>
            </a:r>
            <a:r>
              <a:rPr lang="ru-RU" altLang="ru-RU" sz="1700" b="1" dirty="0" smtClean="0">
                <a:solidFill>
                  <a:srgbClr val="000000"/>
                </a:solidFill>
              </a:rPr>
              <a:t>24 </a:t>
            </a:r>
            <a:r>
              <a:rPr lang="ru-RU" altLang="ru-RU" sz="1700" dirty="0" smtClean="0">
                <a:solidFill>
                  <a:srgbClr val="000000"/>
                </a:solidFill>
              </a:rPr>
              <a:t>РИНЦ, </a:t>
            </a:r>
            <a:r>
              <a:rPr lang="ru-RU" altLang="ru-RU" sz="1700" b="1" dirty="0" smtClean="0">
                <a:solidFill>
                  <a:srgbClr val="000000"/>
                </a:solidFill>
              </a:rPr>
              <a:t>15 </a:t>
            </a:r>
            <a:r>
              <a:rPr lang="en-US" altLang="ru-RU" sz="1700" dirty="0" smtClean="0">
                <a:solidFill>
                  <a:srgbClr val="000000"/>
                </a:solidFill>
              </a:rPr>
              <a:t>SCOPUS, </a:t>
            </a:r>
            <a:r>
              <a:rPr lang="ru-RU" altLang="ru-RU" sz="1700" b="1" dirty="0" smtClean="0">
                <a:solidFill>
                  <a:srgbClr val="000000"/>
                </a:solidFill>
              </a:rPr>
              <a:t>6</a:t>
            </a:r>
            <a:r>
              <a:rPr lang="en-US" altLang="ru-RU" sz="1700" dirty="0" smtClean="0">
                <a:solidFill>
                  <a:srgbClr val="000000"/>
                </a:solidFill>
              </a:rPr>
              <a:t> Web of Science</a:t>
            </a:r>
            <a:r>
              <a:rPr lang="ru-RU" altLang="ru-RU" sz="1700" dirty="0" smtClean="0">
                <a:solidFill>
                  <a:srgbClr val="000000"/>
                </a:solidFill>
              </a:rPr>
              <a:t>.</a:t>
            </a:r>
            <a:endParaRPr lang="ru-RU" altLang="ru-RU" sz="1700" dirty="0">
              <a:solidFill>
                <a:srgbClr val="000000"/>
              </a:solidFill>
            </a:endParaRPr>
          </a:p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altLang="ru-RU" sz="1700" b="1" dirty="0">
                <a:solidFill>
                  <a:srgbClr val="000000"/>
                </a:solidFill>
              </a:rPr>
              <a:t>	Основные работы по профилю кафедры:</a:t>
            </a:r>
            <a:r>
              <a:rPr lang="ru-RU" altLang="ru-RU" sz="1700" dirty="0" smtClean="0">
                <a:solidFill>
                  <a:srgbClr val="000000"/>
                </a:solidFill>
              </a:rPr>
              <a:t> </a:t>
            </a:r>
            <a:r>
              <a:rPr lang="ru-RU" altLang="ru-RU" sz="1700" dirty="0" smtClean="0"/>
              <a:t> </a:t>
            </a:r>
          </a:p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altLang="ru-RU" sz="1700" dirty="0"/>
              <a:t>Восстановление статуса рода </a:t>
            </a:r>
            <a:r>
              <a:rPr lang="ru-RU" altLang="ru-RU" sz="1700" dirty="0" err="1"/>
              <a:t>Ptilodontella</a:t>
            </a:r>
            <a:r>
              <a:rPr lang="ru-RU" altLang="ru-RU" sz="1700" dirty="0"/>
              <a:t> и описание нового вида P. </a:t>
            </a:r>
            <a:r>
              <a:rPr lang="ru-RU" altLang="ru-RU" sz="1700" dirty="0" err="1"/>
              <a:t>alberti</a:t>
            </a:r>
            <a:r>
              <a:rPr lang="ru-RU" altLang="ru-RU" sz="1700" dirty="0"/>
              <a:t> с Кавказа и из Понтийских гор (</a:t>
            </a:r>
            <a:r>
              <a:rPr lang="ru-RU" altLang="ru-RU" sz="1700" dirty="0" err="1"/>
              <a:t>Lepidoptera</a:t>
            </a:r>
            <a:r>
              <a:rPr lang="ru-RU" altLang="ru-RU" sz="1700" dirty="0"/>
              <a:t>, </a:t>
            </a:r>
            <a:r>
              <a:rPr lang="ru-RU" altLang="ru-RU" sz="1700" dirty="0" err="1"/>
              <a:t>Notodontidae</a:t>
            </a:r>
            <a:r>
              <a:rPr lang="ru-RU" altLang="ru-RU" sz="1700" dirty="0"/>
              <a:t>, </a:t>
            </a:r>
            <a:r>
              <a:rPr lang="ru-RU" altLang="ru-RU" sz="1700" dirty="0" err="1"/>
              <a:t>Notodontinae</a:t>
            </a:r>
            <a:r>
              <a:rPr lang="ru-RU" altLang="ru-RU" sz="1700" dirty="0" smtClean="0"/>
              <a:t>), (2026), [статья ВАК, </a:t>
            </a:r>
            <a:r>
              <a:rPr lang="en-US" altLang="ru-RU" sz="1700" dirty="0"/>
              <a:t>Web of </a:t>
            </a:r>
            <a:r>
              <a:rPr lang="en-US" altLang="ru-RU" sz="1700" dirty="0" smtClean="0"/>
              <a:t>Science</a:t>
            </a:r>
            <a:r>
              <a:rPr lang="ru-RU" altLang="ru-RU" sz="1700" dirty="0" smtClean="0"/>
              <a:t>, </a:t>
            </a:r>
            <a:r>
              <a:rPr lang="en-US" altLang="ru-RU" sz="1700" dirty="0" smtClean="0"/>
              <a:t>Scopus</a:t>
            </a:r>
            <a:r>
              <a:rPr lang="ru-RU" altLang="ru-RU" sz="1700" dirty="0" smtClean="0"/>
              <a:t>]</a:t>
            </a:r>
          </a:p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sz="1700" dirty="0"/>
              <a:t>Чешуекрылые Южной Осетии (Северное Закавказье). Часть VI. Семейство Пяденицы (</a:t>
            </a:r>
            <a:r>
              <a:rPr lang="ru-RU" sz="1700" dirty="0" err="1"/>
              <a:t>Geometridae</a:t>
            </a:r>
            <a:r>
              <a:rPr lang="ru-RU" sz="1700" dirty="0"/>
              <a:t> </a:t>
            </a:r>
            <a:r>
              <a:rPr lang="ru-RU" sz="1700" dirty="0" err="1"/>
              <a:t>Leach</a:t>
            </a:r>
            <a:r>
              <a:rPr lang="ru-RU" sz="1700" dirty="0"/>
              <a:t>, 1815)</a:t>
            </a:r>
            <a:r>
              <a:rPr lang="ru-RU" altLang="ru-RU" sz="1700" dirty="0" smtClean="0"/>
              <a:t>, (2026), </a:t>
            </a:r>
            <a:r>
              <a:rPr lang="ru-RU" altLang="ru-RU" sz="1700" dirty="0"/>
              <a:t>[</a:t>
            </a:r>
            <a:r>
              <a:rPr lang="ru-RU" altLang="ru-RU" sz="1700" dirty="0" smtClean="0"/>
              <a:t>статья ВАК, </a:t>
            </a:r>
            <a:r>
              <a:rPr lang="en-US" altLang="ru-RU" sz="1700" dirty="0" smtClean="0"/>
              <a:t>Scopus</a:t>
            </a:r>
            <a:r>
              <a:rPr lang="ru-RU" altLang="ru-RU" sz="1700" dirty="0" smtClean="0"/>
              <a:t>]</a:t>
            </a:r>
            <a:endParaRPr lang="ru-RU" sz="1700" b="1" dirty="0" smtClean="0">
              <a:solidFill>
                <a:srgbClr val="000000"/>
              </a:solidFill>
            </a:endParaRPr>
          </a:p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sz="1700" b="1" dirty="0" smtClean="0">
                <a:solidFill>
                  <a:srgbClr val="000000"/>
                </a:solidFill>
              </a:rPr>
              <a:t>Участие </a:t>
            </a:r>
            <a:r>
              <a:rPr lang="ru-RU" sz="1700" b="1" dirty="0">
                <a:solidFill>
                  <a:srgbClr val="000000"/>
                </a:solidFill>
              </a:rPr>
              <a:t>в выполнении НИР за </a:t>
            </a:r>
            <a:r>
              <a:rPr lang="ru-RU" sz="1700" b="1" dirty="0" smtClean="0">
                <a:solidFill>
                  <a:srgbClr val="000000"/>
                </a:solidFill>
              </a:rPr>
              <a:t>отчетный период: </a:t>
            </a:r>
            <a:r>
              <a:rPr lang="ru-RU" sz="1700" dirty="0" smtClean="0">
                <a:solidFill>
                  <a:srgbClr val="000000"/>
                </a:solidFill>
              </a:rPr>
              <a:t>Исполнитель проекта Министерства </a:t>
            </a:r>
            <a:r>
              <a:rPr lang="ru-RU" sz="1700" dirty="0">
                <a:solidFill>
                  <a:srgbClr val="000000"/>
                </a:solidFill>
              </a:rPr>
              <a:t>просвещения РФ (государственное задание</a:t>
            </a:r>
            <a:r>
              <a:rPr lang="ru-RU" sz="1700" dirty="0" smtClean="0">
                <a:solidFill>
                  <a:srgbClr val="000000"/>
                </a:solidFill>
              </a:rPr>
              <a:t>),</a:t>
            </a:r>
            <a:r>
              <a:rPr lang="ru-RU" sz="1700" dirty="0">
                <a:solidFill>
                  <a:srgbClr val="000000"/>
                </a:solidFill>
              </a:rPr>
              <a:t>	2022-2023</a:t>
            </a:r>
          </a:p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sz="1800" dirty="0" smtClean="0">
                <a:solidFill>
                  <a:srgbClr val="000000"/>
                </a:solidFill>
              </a:rPr>
              <a:t>	</a:t>
            </a:r>
            <a:r>
              <a:rPr lang="ru-RU" sz="1800" b="1" dirty="0" smtClean="0">
                <a:solidFill>
                  <a:srgbClr val="000000"/>
                </a:solidFill>
              </a:rPr>
              <a:t>Научное руководство: </a:t>
            </a:r>
            <a:r>
              <a:rPr lang="ru-RU" sz="1800" dirty="0" smtClean="0">
                <a:solidFill>
                  <a:srgbClr val="000000"/>
                </a:solidFill>
              </a:rPr>
              <a:t>нет</a:t>
            </a:r>
            <a:endParaRPr lang="ru-RU" sz="18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Microsoft YaHei"/>
            </a:endParaRPr>
          </a:p>
          <a:p>
            <a:pPr marL="0" indent="0" algn="just">
              <a:spcBef>
                <a:spcPts val="600"/>
              </a:spcBef>
              <a:buNone/>
              <a:defRPr/>
            </a:pPr>
            <a:r>
              <a:rPr lang="ru-RU" sz="16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                    </a:t>
            </a:r>
            <a:endParaRPr lang="ru-RU" sz="16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Microsoft YaHei"/>
            </a:endParaRPr>
          </a:p>
          <a:p>
            <a:pPr marL="0" indent="0" algn="just">
              <a:spcBef>
                <a:spcPts val="600"/>
              </a:spcBef>
              <a:buNone/>
              <a:defRPr/>
            </a:pPr>
            <a:endParaRPr lang="ru-RU" sz="16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Microsoft YaHei"/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endParaRPr lang="ru-RU" altLang="ru-RU" sz="1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endParaRPr lang="ru-RU" altLang="ru-RU" sz="1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endParaRPr lang="ru-RU" altLang="ru-RU" sz="1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endParaRPr lang="ru-RU" altLang="ru-RU" sz="1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endParaRPr lang="ru-RU" altLang="ru-RU" sz="1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endParaRPr lang="ru-RU" altLang="ru-RU" sz="1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endParaRPr lang="ru-RU" altLang="ru-RU" sz="1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  <a:defRPr/>
            </a:pPr>
            <a:endParaRPr lang="ru-RU" altLang="ru-RU" sz="1800" dirty="0">
              <a:solidFill>
                <a:srgbClr val="00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678280"/>
              </p:ext>
            </p:extLst>
          </p:nvPr>
        </p:nvGraphicFramePr>
        <p:xfrm>
          <a:off x="91440" y="3659735"/>
          <a:ext cx="6572250" cy="3129280"/>
        </p:xfrm>
        <a:graphic>
          <a:graphicData uri="http://schemas.openxmlformats.org/drawingml/2006/table">
            <a:tbl>
              <a:tblPr/>
              <a:tblGrid>
                <a:gridCol w="1714500">
                  <a:extLst>
                    <a:ext uri="{9D8B030D-6E8A-4147-A177-3AD203B41FA5}">
                      <a16:colId xmlns:a16="http://schemas.microsoft.com/office/drawing/2014/main" val="192559999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1251177890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1925453293"/>
                    </a:ext>
                  </a:extLst>
                </a:gridCol>
                <a:gridCol w="1743075">
                  <a:extLst>
                    <a:ext uri="{9D8B030D-6E8A-4147-A177-3AD203B41FA5}">
                      <a16:colId xmlns:a16="http://schemas.microsoft.com/office/drawing/2014/main" val="27546460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Индекс</a:t>
                      </a:r>
                      <a:endParaRPr lang="ru-RU" dirty="0">
                        <a:effectLst/>
                      </a:endParaRPr>
                    </a:p>
                  </a:txBody>
                  <a:tcPr marL="25400" marR="25400" marT="25400" marB="25400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Публикаций</a:t>
                      </a:r>
                      <a:endParaRPr lang="ru-RU" dirty="0">
                        <a:effectLst/>
                      </a:endParaRPr>
                    </a:p>
                  </a:txBody>
                  <a:tcPr marL="25400" marR="25400" marT="25400" marB="2540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Цитирований</a:t>
                      </a:r>
                      <a:endParaRPr lang="ru-RU" dirty="0">
                        <a:effectLst/>
                      </a:endParaRPr>
                    </a:p>
                  </a:txBody>
                  <a:tcPr marL="25400" marR="25400" marT="25400" marB="2540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Индекс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Хирша</a:t>
                      </a:r>
                      <a:endParaRPr lang="ru-RU" dirty="0">
                        <a:effectLst/>
                      </a:endParaRPr>
                    </a:p>
                  </a:txBody>
                  <a:tcPr marL="25400" marR="25400" marT="25400" marB="2540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35029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/>
                      <a:r>
                        <a:rPr lang="ru-RU" b="1" dirty="0">
                          <a:effectLst/>
                        </a:rPr>
                        <a:t>РИНЦ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259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2195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19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43852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/>
                      <a:r>
                        <a:rPr lang="ru-RU" b="1" dirty="0">
                          <a:effectLst/>
                        </a:rPr>
                        <a:t>РИНЦ Ядро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124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>
                          <a:effectLst/>
                        </a:rPr>
                        <a:t>1171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11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28916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/>
                      <a:r>
                        <a:rPr lang="ru-RU" b="1" dirty="0">
                          <a:effectLst/>
                        </a:rPr>
                        <a:t>РИНЦ 5 лет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96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–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0702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/>
                      <a:r>
                        <a:rPr lang="ru-RU" b="1" dirty="0">
                          <a:effectLst/>
                        </a:rPr>
                        <a:t>РИНЦ Ядро 5 лет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>
                          <a:effectLst/>
                        </a:rPr>
                        <a:t>46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84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–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96412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/>
                      <a:r>
                        <a:rPr lang="ru-RU" b="1" dirty="0">
                          <a:effectLst/>
                        </a:rPr>
                        <a:t>РИНЦ ВАК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88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916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–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2614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>
                          <a:effectLst/>
                        </a:rPr>
                        <a:t>Scopus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56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 smtClean="0">
                          <a:effectLst/>
                        </a:rPr>
                        <a:t>148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45920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>
                          <a:effectLst/>
                        </a:rPr>
                        <a:t>Web of Science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>
                          <a:effectLst/>
                        </a:rPr>
                        <a:t>13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 smtClean="0">
                          <a:effectLst/>
                        </a:rPr>
                        <a:t>29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dirty="0" smtClean="0">
                          <a:effectLst/>
                        </a:rPr>
                        <a:t>3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25115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70816" y="3503235"/>
            <a:ext cx="552831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  <a:latin typeface="Open Sans"/>
              </a:rPr>
              <a:t>Результаты голосования членов ученого совета университета:</a:t>
            </a:r>
          </a:p>
          <a:p>
            <a:pPr lvl="0"/>
            <a:r>
              <a:rPr lang="ru-RU" sz="1400" i="1" dirty="0">
                <a:solidFill>
                  <a:prstClr val="black"/>
                </a:solidFill>
                <a:latin typeface="Open Sans"/>
              </a:rPr>
              <a:t>«За»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- 51;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«Против»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 - </a:t>
            </a:r>
            <a:r>
              <a:rPr lang="ru-RU" sz="1400" dirty="0" smtClean="0">
                <a:solidFill>
                  <a:prstClr val="black"/>
                </a:solidFill>
                <a:latin typeface="Open Sans"/>
              </a:rPr>
              <a:t>1;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«Недействительно»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Open Sans"/>
              </a:rPr>
              <a:t>нет</a:t>
            </a:r>
            <a:endParaRPr lang="ru-RU" sz="1400" dirty="0">
              <a:solidFill>
                <a:prstClr val="black"/>
              </a:solidFill>
              <a:latin typeface="Open Sans"/>
            </a:endParaRPr>
          </a:p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lvl="0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3044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  <a:defRPr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факультету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биологии за отчетный период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  <a:defRPr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Штатный состав: ППС –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  <a:p>
            <a:pPr marL="0" indent="0" algn="ctr">
              <a:buFontTx/>
              <a:buNone/>
              <a:defRPr/>
            </a:pPr>
            <a:endParaRPr lang="ru-RU" sz="16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  <a:defRPr/>
            </a:pPr>
            <a:endParaRPr lang="ru-RU" sz="16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Кол-во </a:t>
            </a:r>
            <a:r>
              <a:rPr lang="ru-RU" alt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объем финансирования НИР, выполняемых в подразделении:</a:t>
            </a:r>
            <a:endParaRPr lang="ru-RU" altLang="ru-RU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  <a:defRPr/>
            </a:pPr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  <a:defRPr/>
            </a:pPr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  <a:defRPr/>
            </a:pPr>
            <a:endParaRPr lang="ru-RU" alt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ru-RU" sz="16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400"/>
              </a:spcBef>
            </a:pPr>
            <a:endParaRPr lang="ru-RU" sz="16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buNone/>
            </a:pPr>
            <a:endParaRPr lang="ru-RU" sz="16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buNone/>
            </a:pPr>
            <a:endParaRPr lang="ru-RU" sz="16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buNone/>
            </a:pPr>
            <a:endParaRPr lang="ru-RU" sz="16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buNone/>
            </a:pPr>
            <a:endParaRPr lang="ru-RU" sz="16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40554"/>
              </p:ext>
            </p:extLst>
          </p:nvPr>
        </p:nvGraphicFramePr>
        <p:xfrm>
          <a:off x="162482" y="2384947"/>
          <a:ext cx="6223995" cy="1717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5142">
                  <a:extLst>
                    <a:ext uri="{9D8B030D-6E8A-4147-A177-3AD203B41FA5}">
                      <a16:colId xmlns:a16="http://schemas.microsoft.com/office/drawing/2014/main" val="1372271594"/>
                    </a:ext>
                  </a:extLst>
                </a:gridCol>
                <a:gridCol w="1381009">
                  <a:extLst>
                    <a:ext uri="{9D8B030D-6E8A-4147-A177-3AD203B41FA5}">
                      <a16:colId xmlns:a16="http://schemas.microsoft.com/office/drawing/2014/main" val="2928966886"/>
                    </a:ext>
                  </a:extLst>
                </a:gridCol>
                <a:gridCol w="2077935">
                  <a:extLst>
                    <a:ext uri="{9D8B030D-6E8A-4147-A177-3AD203B41FA5}">
                      <a16:colId xmlns:a16="http://schemas.microsoft.com/office/drawing/2014/main" val="2487231742"/>
                    </a:ext>
                  </a:extLst>
                </a:gridCol>
                <a:gridCol w="2149909">
                  <a:extLst>
                    <a:ext uri="{9D8B030D-6E8A-4147-A177-3AD203B41FA5}">
                      <a16:colId xmlns:a16="http://schemas.microsoft.com/office/drawing/2014/main" val="1744512192"/>
                    </a:ext>
                  </a:extLst>
                </a:gridCol>
              </a:tblGrid>
              <a:tr h="7274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Количество текущих проектов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финансирования, руб.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Количество исполнителей из числа сотрудников кафедры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9939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13 000 000,00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2071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121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7 000 000,00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4603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15 000 000,00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705962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6423" y="-163413"/>
            <a:ext cx="8713319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011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666" y="129547"/>
            <a:ext cx="11212399" cy="1025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Список </a:t>
            </a:r>
            <a:r>
              <a:rPr lang="ru-RU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заявок, представленных на </a:t>
            </a:r>
            <a:r>
              <a:rPr lang="ru-RU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конкурсы финансируемых </a:t>
            </a:r>
            <a:r>
              <a:rPr lang="ru-RU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научных проектов от РГПУ:</a:t>
            </a:r>
          </a:p>
          <a:p>
            <a:pPr marL="285750" indent="-285750" algn="just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ru-RU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128392"/>
              </p:ext>
            </p:extLst>
          </p:nvPr>
        </p:nvGraphicFramePr>
        <p:xfrm>
          <a:off x="258876" y="783289"/>
          <a:ext cx="8532035" cy="49958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8941">
                  <a:extLst>
                    <a:ext uri="{9D8B030D-6E8A-4147-A177-3AD203B41FA5}">
                      <a16:colId xmlns:a16="http://schemas.microsoft.com/office/drawing/2014/main" val="1877285149"/>
                    </a:ext>
                  </a:extLst>
                </a:gridCol>
                <a:gridCol w="764470">
                  <a:extLst>
                    <a:ext uri="{9D8B030D-6E8A-4147-A177-3AD203B41FA5}">
                      <a16:colId xmlns:a16="http://schemas.microsoft.com/office/drawing/2014/main" val="3785338545"/>
                    </a:ext>
                  </a:extLst>
                </a:gridCol>
                <a:gridCol w="764470">
                  <a:extLst>
                    <a:ext uri="{9D8B030D-6E8A-4147-A177-3AD203B41FA5}">
                      <a16:colId xmlns:a16="http://schemas.microsoft.com/office/drawing/2014/main" val="3282346525"/>
                    </a:ext>
                  </a:extLst>
                </a:gridCol>
                <a:gridCol w="764470">
                  <a:extLst>
                    <a:ext uri="{9D8B030D-6E8A-4147-A177-3AD203B41FA5}">
                      <a16:colId xmlns:a16="http://schemas.microsoft.com/office/drawing/2014/main" val="3524243105"/>
                    </a:ext>
                  </a:extLst>
                </a:gridCol>
                <a:gridCol w="764470">
                  <a:extLst>
                    <a:ext uri="{9D8B030D-6E8A-4147-A177-3AD203B41FA5}">
                      <a16:colId xmlns:a16="http://schemas.microsoft.com/office/drawing/2014/main" val="1158121649"/>
                    </a:ext>
                  </a:extLst>
                </a:gridCol>
                <a:gridCol w="766177">
                  <a:extLst>
                    <a:ext uri="{9D8B030D-6E8A-4147-A177-3AD203B41FA5}">
                      <a16:colId xmlns:a16="http://schemas.microsoft.com/office/drawing/2014/main" val="2345853534"/>
                    </a:ext>
                  </a:extLst>
                </a:gridCol>
                <a:gridCol w="837846">
                  <a:extLst>
                    <a:ext uri="{9D8B030D-6E8A-4147-A177-3AD203B41FA5}">
                      <a16:colId xmlns:a16="http://schemas.microsoft.com/office/drawing/2014/main" val="992232311"/>
                    </a:ext>
                  </a:extLst>
                </a:gridCol>
                <a:gridCol w="837846">
                  <a:extLst>
                    <a:ext uri="{9D8B030D-6E8A-4147-A177-3AD203B41FA5}">
                      <a16:colId xmlns:a16="http://schemas.microsoft.com/office/drawing/2014/main" val="644825521"/>
                    </a:ext>
                  </a:extLst>
                </a:gridCol>
                <a:gridCol w="825901">
                  <a:extLst>
                    <a:ext uri="{9D8B030D-6E8A-4147-A177-3AD203B41FA5}">
                      <a16:colId xmlns:a16="http://schemas.microsoft.com/office/drawing/2014/main" val="1773907109"/>
                    </a:ext>
                  </a:extLst>
                </a:gridCol>
                <a:gridCol w="677444">
                  <a:extLst>
                    <a:ext uri="{9D8B030D-6E8A-4147-A177-3AD203B41FA5}">
                      <a16:colId xmlns:a16="http://schemas.microsoft.com/office/drawing/2014/main" val="2367386787"/>
                    </a:ext>
                  </a:extLst>
                </a:gridCol>
              </a:tblGrid>
              <a:tr h="17064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Источник финансирования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2023 год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2024 год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2025 год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2026 год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830072"/>
                  </a:ext>
                </a:extLst>
              </a:tr>
              <a:tr h="4266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подано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поддержано 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подано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поддержано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подано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поддержано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подано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поддержано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 рассмотрении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1477039025"/>
                  </a:ext>
                </a:extLst>
              </a:tr>
              <a:tr h="170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Гос. задание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677262743"/>
                  </a:ext>
                </a:extLst>
              </a:tr>
              <a:tr h="341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Гос. задание. Предложение тематик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1876407321"/>
                  </a:ext>
                </a:extLst>
              </a:tr>
              <a:tr h="170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РНФ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785904730"/>
                  </a:ext>
                </a:extLst>
              </a:tr>
              <a:tr h="341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Президентский фонд природы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2014616979"/>
                  </a:ext>
                </a:extLst>
              </a:tr>
              <a:tr h="170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КНВШ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2898329787"/>
                  </a:ext>
                </a:extLst>
              </a:tr>
              <a:tr h="853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Комитет по молодежной политике и взаимодействию с общественными организациями СПб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337742348"/>
                  </a:ext>
                </a:extLst>
              </a:tr>
              <a:tr h="341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Совет ректоров вузов СЗФО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609163295"/>
                  </a:ext>
                </a:extLst>
              </a:tr>
              <a:tr h="341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Конкурс «Золотые имена высшей школы»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2706640194"/>
                  </a:ext>
                </a:extLst>
              </a:tr>
              <a:tr h="511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XXI Национальная экологическая премия им. В.И. Вернадского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3802367212"/>
                  </a:ext>
                </a:extLst>
              </a:tr>
              <a:tr h="341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Внутренние конкурсы РГПУ им. А. И. Герцена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1247184048"/>
                  </a:ext>
                </a:extLst>
              </a:tr>
              <a:tr h="17064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ИТОГО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18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4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28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9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15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16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3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5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44" marR="55644" marT="0" marB="0"/>
                </a:tc>
                <a:extLst>
                  <a:ext uri="{0D108BD9-81ED-4DB2-BD59-A6C34878D82A}">
                    <a16:rowId xmlns:a16="http://schemas.microsoft.com/office/drawing/2014/main" val="1356032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145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247" y="1878821"/>
            <a:ext cx="9144000" cy="2387600"/>
          </a:xfrm>
        </p:spPr>
        <p:txBody>
          <a:bodyPr>
            <a:normAutofit/>
          </a:bodyPr>
          <a:lstStyle/>
          <a:p>
            <a:pPr marL="343080" lvl="0" indent="-341640">
              <a:lnSpc>
                <a:spcPct val="100000"/>
              </a:lnSpc>
              <a:spcBef>
                <a:spcPts val="879"/>
              </a:spcBef>
            </a:pPr>
            <a:r>
              <a:rPr lang="ru-RU" sz="44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/>
                <a:ea typeface="DejaVu Sans"/>
                <a:cs typeface="+mn-cs"/>
              </a:rPr>
              <a:t>  Представления к ученым званиям</a:t>
            </a:r>
            <a:r>
              <a:rPr lang="ru-RU" sz="4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ru-RU" sz="4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272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700" b="1" dirty="0" smtClean="0">
                <a:solidFill>
                  <a:srgbClr val="000000"/>
                </a:solidFill>
              </a:rPr>
              <a:t>	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700" b="1" dirty="0">
                <a:solidFill>
                  <a:srgbClr val="000000"/>
                </a:solidFill>
              </a:rPr>
              <a:t>	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Ученое звание доцента </a:t>
            </a:r>
            <a:r>
              <a:rPr lang="ru-RU" altLang="ru-RU" sz="1600" dirty="0" smtClean="0">
                <a:solidFill>
                  <a:srgbClr val="000000"/>
                </a:solidFill>
              </a:rPr>
              <a:t>по научной специальности 5.10.1 – «Теория и история культуры, искусства (культурология)».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b="1" dirty="0" smtClean="0">
                <a:solidFill>
                  <a:srgbClr val="000000"/>
                </a:solidFill>
              </a:rPr>
              <a:t>	Ананьев Виталий Геннадьевич</a:t>
            </a:r>
            <a:r>
              <a:rPr lang="ru-RU" altLang="ru-RU" sz="1600" b="1" dirty="0" smtClean="0"/>
              <a:t>, </a:t>
            </a:r>
            <a:r>
              <a:rPr lang="ru-RU" altLang="ru-RU" sz="1600" dirty="0" smtClean="0"/>
              <a:t>1981, профессор кафедры </a:t>
            </a:r>
            <a:r>
              <a:rPr lang="ru-RU" altLang="ru-RU" sz="1600" dirty="0"/>
              <a:t>искусствоведения и педагогики искусства.  </a:t>
            </a:r>
            <a:endParaRPr lang="ru-RU" altLang="ru-RU" sz="1600" dirty="0" smtClean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 smtClean="0"/>
              <a:t>	</a:t>
            </a:r>
            <a:r>
              <a:rPr lang="ru-RU" altLang="ru-RU" sz="1600" b="1" dirty="0" smtClean="0"/>
              <a:t>Стаж</a:t>
            </a:r>
            <a:r>
              <a:rPr lang="ru-RU" altLang="ru-RU" sz="1600" dirty="0" smtClean="0"/>
              <a:t> научно-педагогической работы Ананьева Виталия Геннадьевича в образовательных организациях высшего образования –  18 лет, в том числе  18 лет - стаж педагогической работы по научной специальности </a:t>
            </a:r>
            <a:r>
              <a:rPr lang="ru-RU" altLang="ru-RU" sz="1600" dirty="0">
                <a:solidFill>
                  <a:srgbClr val="000000"/>
                </a:solidFill>
              </a:rPr>
              <a:t>5.10.1 – «Теория и история культуры, искусства (культурология</a:t>
            </a:r>
            <a:r>
              <a:rPr lang="ru-RU" altLang="ru-RU" sz="1600" dirty="0" smtClean="0">
                <a:solidFill>
                  <a:srgbClr val="000000"/>
                </a:solidFill>
              </a:rPr>
              <a:t>)»</a:t>
            </a:r>
            <a:r>
              <a:rPr lang="ru-RU" altLang="ru-RU" sz="1600" dirty="0" smtClean="0"/>
              <a:t>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/>
              <a:t>	Ученая степень </a:t>
            </a:r>
            <a:r>
              <a:rPr lang="ru-RU" altLang="ru-RU" sz="1600" b="1" dirty="0"/>
              <a:t>кандидата</a:t>
            </a:r>
            <a:r>
              <a:rPr lang="ru-RU" altLang="ru-RU" sz="1600" dirty="0"/>
              <a:t> </a:t>
            </a:r>
            <a:r>
              <a:rPr lang="ru-RU" altLang="ru-RU" sz="1600" dirty="0" smtClean="0"/>
              <a:t>исторических </a:t>
            </a:r>
            <a:r>
              <a:rPr lang="ru-RU" altLang="ru-RU" sz="1600" dirty="0"/>
              <a:t>наук присуждена решением диссертационного совета Д </a:t>
            </a:r>
            <a:r>
              <a:rPr lang="ru-RU" altLang="ru-RU" sz="1600" dirty="0" smtClean="0"/>
              <a:t>212.232.57 </a:t>
            </a:r>
            <a:r>
              <a:rPr lang="ru-RU" altLang="ru-RU" sz="1600" dirty="0"/>
              <a:t>созданного на базе </a:t>
            </a:r>
            <a:r>
              <a:rPr lang="ru-RU" altLang="ru-RU" sz="1600" dirty="0" smtClean="0"/>
              <a:t>Санкт-Петербургского государственного университета </a:t>
            </a:r>
            <a:r>
              <a:rPr lang="ru-RU" altLang="ru-RU" sz="1600" dirty="0"/>
              <a:t>от </a:t>
            </a:r>
            <a:r>
              <a:rPr lang="ru-RU" altLang="ru-RU" sz="1600" dirty="0" smtClean="0"/>
              <a:t>25 октября 2007 </a:t>
            </a:r>
            <a:r>
              <a:rPr lang="ru-RU" altLang="ru-RU" sz="1600" dirty="0"/>
              <a:t>г. № </a:t>
            </a:r>
            <a:r>
              <a:rPr lang="ru-RU" altLang="ru-RU" sz="1600" dirty="0" smtClean="0"/>
              <a:t>27. </a:t>
            </a:r>
            <a:r>
              <a:rPr lang="ru-RU" altLang="ru-RU" sz="1600" dirty="0"/>
              <a:t>Диплом ДКН № </a:t>
            </a:r>
            <a:r>
              <a:rPr lang="ru-RU" altLang="ru-RU" sz="1600" dirty="0" smtClean="0"/>
              <a:t>050451 выдан </a:t>
            </a:r>
            <a:r>
              <a:rPr lang="ru-RU" altLang="ru-RU" sz="1600" dirty="0"/>
              <a:t>приказом Министерства образования и науки Российской Федерации от </a:t>
            </a:r>
            <a:r>
              <a:rPr lang="ru-RU" altLang="ru-RU" sz="1600" dirty="0" smtClean="0"/>
              <a:t>25.01.2008 </a:t>
            </a:r>
            <a:r>
              <a:rPr lang="ru-RU" altLang="ru-RU" sz="1600" dirty="0"/>
              <a:t>№ </a:t>
            </a:r>
            <a:r>
              <a:rPr lang="ru-RU" altLang="ru-RU" sz="1600" dirty="0" smtClean="0"/>
              <a:t>3к/407.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/>
              <a:t>	Ученая степень </a:t>
            </a:r>
            <a:r>
              <a:rPr lang="ru-RU" altLang="ru-RU" sz="1600" b="1" dirty="0" smtClean="0"/>
              <a:t>доктора </a:t>
            </a:r>
            <a:r>
              <a:rPr lang="ru-RU" altLang="ru-RU" sz="1600" dirty="0" smtClean="0"/>
              <a:t>культурологии присуждена </a:t>
            </a:r>
            <a:r>
              <a:rPr lang="ru-RU" altLang="ru-RU" sz="1600" dirty="0"/>
              <a:t>решением диссертационного совета Д </a:t>
            </a:r>
            <a:r>
              <a:rPr lang="ru-RU" altLang="ru-RU" sz="1600" dirty="0" smtClean="0"/>
              <a:t>212.199.34 </a:t>
            </a:r>
            <a:r>
              <a:rPr lang="ru-RU" altLang="ru-RU" sz="1600" dirty="0"/>
              <a:t>созданного на базе </a:t>
            </a:r>
            <a:r>
              <a:rPr lang="ru-RU" altLang="ru-RU" sz="1600" dirty="0" smtClean="0"/>
              <a:t>Российского государственного педагогического университета им. А.И. Герцена от 01 апреля 2019 </a:t>
            </a:r>
            <a:r>
              <a:rPr lang="ru-RU" altLang="ru-RU" sz="1600" dirty="0"/>
              <a:t>г. № </a:t>
            </a:r>
            <a:r>
              <a:rPr lang="ru-RU" altLang="ru-RU" sz="1600" dirty="0" smtClean="0"/>
              <a:t>3. </a:t>
            </a:r>
            <a:r>
              <a:rPr lang="ru-RU" altLang="ru-RU" sz="1600" dirty="0"/>
              <a:t>Диплом </a:t>
            </a:r>
            <a:r>
              <a:rPr lang="ru-RU" altLang="ru-RU" sz="1600" dirty="0" smtClean="0"/>
              <a:t>ДОК </a:t>
            </a:r>
            <a:r>
              <a:rPr lang="ru-RU" altLang="ru-RU" sz="1600" dirty="0"/>
              <a:t>№ </a:t>
            </a:r>
            <a:r>
              <a:rPr lang="ru-RU" altLang="ru-RU" sz="1600" dirty="0" smtClean="0"/>
              <a:t>000604 </a:t>
            </a:r>
            <a:r>
              <a:rPr lang="ru-RU" altLang="ru-RU" sz="1600" dirty="0"/>
              <a:t>выдан приказом Министерства образования и науки Российской Федерации от </a:t>
            </a:r>
            <a:r>
              <a:rPr lang="ru-RU" altLang="ru-RU" sz="1600" dirty="0" smtClean="0"/>
              <a:t>31.07.2019 </a:t>
            </a:r>
            <a:r>
              <a:rPr lang="ru-RU" altLang="ru-RU" sz="1600" dirty="0"/>
              <a:t>№ </a:t>
            </a:r>
            <a:r>
              <a:rPr lang="ru-RU" altLang="ru-RU" sz="1600" dirty="0" smtClean="0"/>
              <a:t>761/нк-3.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	</a:t>
            </a:r>
            <a:r>
              <a:rPr lang="ru-RU" altLang="ru-RU" sz="1600" dirty="0" smtClean="0"/>
              <a:t>За последние 3 года по научной специальности, указанной в аттестационном деле, опубликовала 16 научных трудов в рецензируемых научных изданиях и 2 учебных издание. 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/>
              <a:t>	</a:t>
            </a:r>
            <a:r>
              <a:rPr lang="ru-RU" sz="1600" b="1" dirty="0" smtClean="0"/>
              <a:t>Ведет </a:t>
            </a:r>
            <a:r>
              <a:rPr lang="ru-RU" sz="1600" b="1" dirty="0"/>
              <a:t>лекционные занятия: </a:t>
            </a:r>
            <a:r>
              <a:rPr lang="ru-RU" sz="1600" dirty="0" smtClean="0"/>
              <a:t>«История и теория мировой культуры», «Организация художественных проектов», «Искусствоведческая критика и публицистика».</a:t>
            </a:r>
            <a:endParaRPr lang="ru-RU" altLang="ru-RU" sz="1600" dirty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b="1" dirty="0"/>
              <a:t>	</a:t>
            </a:r>
            <a:r>
              <a:rPr lang="ru-RU" sz="1600" b="1" dirty="0"/>
              <a:t>Ведет практические занятия: </a:t>
            </a:r>
            <a:r>
              <a:rPr lang="ru-RU" sz="1600" dirty="0"/>
              <a:t>«История и теория мировой культуры», «Организация художественных проектов», «Искусствоведческая критика и публицистика»</a:t>
            </a:r>
            <a:r>
              <a:rPr lang="ru-RU" sz="1600" dirty="0" smtClean="0"/>
              <a:t>.</a:t>
            </a:r>
            <a:endParaRPr lang="ru-RU" altLang="ru-RU" sz="1600" dirty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sz="1600" dirty="0" smtClean="0">
                <a:solidFill>
                  <a:srgbClr val="FF0000"/>
                </a:solidFill>
              </a:rPr>
              <a:t>	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20363" y="5892502"/>
            <a:ext cx="5199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31272" y="4272187"/>
            <a:ext cx="52889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  <a:latin typeface="Open Sans"/>
              </a:rPr>
              <a:t>Результаты голосования членов ученого совета университета:</a:t>
            </a:r>
          </a:p>
          <a:p>
            <a:pPr lvl="0"/>
            <a:r>
              <a:rPr lang="ru-RU" sz="1400" i="1" dirty="0">
                <a:solidFill>
                  <a:prstClr val="black"/>
                </a:solidFill>
                <a:latin typeface="Open Sans"/>
              </a:rPr>
              <a:t>«За»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- 51;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«Против»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 - нет;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«Недействительно»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Open Sans"/>
              </a:rPr>
              <a:t>1</a:t>
            </a:r>
            <a:endParaRPr lang="ru-RU" sz="1400" dirty="0">
              <a:solidFill>
                <a:prstClr val="black"/>
              </a:solidFill>
              <a:latin typeface="Open Sans"/>
            </a:endParaRPr>
          </a:p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928409" y="4272187"/>
          <a:ext cx="5720158" cy="2340128"/>
        </p:xfrm>
        <a:graphic>
          <a:graphicData uri="http://schemas.openxmlformats.org/drawingml/2006/table">
            <a:tbl>
              <a:tblPr/>
              <a:tblGrid>
                <a:gridCol w="2254654">
                  <a:extLst>
                    <a:ext uri="{9D8B030D-6E8A-4147-A177-3AD203B41FA5}">
                      <a16:colId xmlns:a16="http://schemas.microsoft.com/office/drawing/2014/main" val="3146227283"/>
                    </a:ext>
                  </a:extLst>
                </a:gridCol>
                <a:gridCol w="1603831">
                  <a:extLst>
                    <a:ext uri="{9D8B030D-6E8A-4147-A177-3AD203B41FA5}">
                      <a16:colId xmlns:a16="http://schemas.microsoft.com/office/drawing/2014/main" val="757505379"/>
                    </a:ext>
                  </a:extLst>
                </a:gridCol>
                <a:gridCol w="1861673">
                  <a:extLst>
                    <a:ext uri="{9D8B030D-6E8A-4147-A177-3AD203B41FA5}">
                      <a16:colId xmlns:a16="http://schemas.microsoft.com/office/drawing/2014/main" val="3525879043"/>
                    </a:ext>
                  </a:extLst>
                </a:gridCol>
              </a:tblGrid>
              <a:tr h="55704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Индекс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Публикаций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Цитирований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432481"/>
                  </a:ext>
                </a:extLst>
              </a:tr>
              <a:tr h="24661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781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93530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РИНЦ</a:t>
                      </a:r>
                      <a:r>
                        <a:rPr lang="ru-RU" b="1" baseline="0" dirty="0" smtClean="0"/>
                        <a:t> Ядро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106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253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66708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pPr rtl="0" fontAlgn="t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 5 лет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87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21930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РИНЦ Ядро 5 лет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32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32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954837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 ВАК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128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356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17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32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700" b="1" dirty="0" smtClean="0">
                <a:solidFill>
                  <a:srgbClr val="000000"/>
                </a:solidFill>
              </a:rPr>
              <a:t>	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700" b="1" dirty="0">
                <a:solidFill>
                  <a:srgbClr val="000000"/>
                </a:solidFill>
              </a:rPr>
              <a:t>	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Ученое звание доцента </a:t>
            </a:r>
            <a:r>
              <a:rPr lang="ru-RU" altLang="ru-RU" sz="1600" dirty="0" smtClean="0">
                <a:solidFill>
                  <a:srgbClr val="000000"/>
                </a:solidFill>
              </a:rPr>
              <a:t>по научной специальности 5.</a:t>
            </a:r>
            <a:r>
              <a:rPr lang="en-US" altLang="ru-RU" sz="1600" dirty="0" smtClean="0">
                <a:solidFill>
                  <a:srgbClr val="000000"/>
                </a:solidFill>
              </a:rPr>
              <a:t>8</a:t>
            </a:r>
            <a:r>
              <a:rPr lang="ru-RU" altLang="ru-RU" sz="1600" dirty="0" smtClean="0">
                <a:solidFill>
                  <a:srgbClr val="000000"/>
                </a:solidFill>
              </a:rPr>
              <a:t>.</a:t>
            </a:r>
            <a:r>
              <a:rPr lang="ru-RU" altLang="ru-RU" sz="1600" dirty="0">
                <a:solidFill>
                  <a:srgbClr val="000000"/>
                </a:solidFill>
              </a:rPr>
              <a:t>3</a:t>
            </a:r>
            <a:r>
              <a:rPr lang="ru-RU" altLang="ru-RU" sz="1600" dirty="0" smtClean="0">
                <a:solidFill>
                  <a:srgbClr val="000000"/>
                </a:solidFill>
              </a:rPr>
              <a:t> – «Коррекционная педагогика (олигофренопедагогика)».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b="1" dirty="0" smtClean="0">
                <a:solidFill>
                  <a:srgbClr val="000000"/>
                </a:solidFill>
              </a:rPr>
              <a:t>	Глазкова Наталья Николаевна, </a:t>
            </a:r>
            <a:r>
              <a:rPr lang="ru-RU" altLang="ru-RU" sz="1600" dirty="0" smtClean="0"/>
              <a:t>1969, доцент кафедры </a:t>
            </a:r>
            <a:r>
              <a:rPr lang="ru-RU" altLang="ru-RU" sz="1600" dirty="0"/>
              <a:t>олигофренопедагогики.</a:t>
            </a:r>
            <a:endParaRPr lang="ru-RU" altLang="ru-RU" sz="1600" dirty="0" smtClean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 smtClean="0"/>
              <a:t>	</a:t>
            </a:r>
            <a:r>
              <a:rPr lang="ru-RU" altLang="ru-RU" sz="1600" b="1" dirty="0" smtClean="0"/>
              <a:t>Стаж</a:t>
            </a:r>
            <a:r>
              <a:rPr lang="ru-RU" altLang="ru-RU" sz="1600" dirty="0" smtClean="0"/>
              <a:t> научно-педагогической работы Глазковой Натальи Николаевны в образовательных организациях высшего образования –  18 лет, в том числе  18 лет - стаж педагогической работы по научной специальности</a:t>
            </a:r>
            <a:r>
              <a:rPr lang="ru-RU" altLang="ru-RU" sz="1600" dirty="0"/>
              <a:t> </a:t>
            </a:r>
            <a:r>
              <a:rPr lang="ru-RU" altLang="ru-RU" sz="1600" dirty="0">
                <a:solidFill>
                  <a:srgbClr val="000000"/>
                </a:solidFill>
              </a:rPr>
              <a:t>5.8.3 – «Коррекционная педагогика (олигофренопедагогика</a:t>
            </a:r>
            <a:r>
              <a:rPr lang="ru-RU" altLang="ru-RU" sz="1600" dirty="0" smtClean="0">
                <a:solidFill>
                  <a:srgbClr val="000000"/>
                </a:solidFill>
              </a:rPr>
              <a:t>)».</a:t>
            </a:r>
            <a:endParaRPr lang="ru-RU" altLang="ru-RU" sz="1600" dirty="0">
              <a:solidFill>
                <a:srgbClr val="FF0000"/>
              </a:solidFill>
            </a:endParaRP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	</a:t>
            </a:r>
            <a:r>
              <a:rPr lang="ru-RU" altLang="ru-RU" sz="1600" dirty="0" smtClean="0"/>
              <a:t>Ученая степень </a:t>
            </a:r>
            <a:r>
              <a:rPr lang="ru-RU" altLang="ru-RU" sz="1600" b="1" dirty="0"/>
              <a:t>кандидата</a:t>
            </a:r>
            <a:r>
              <a:rPr lang="ru-RU" altLang="ru-RU" sz="1600" dirty="0"/>
              <a:t> </a:t>
            </a:r>
            <a:r>
              <a:rPr lang="ru-RU" altLang="ru-RU" sz="1600" dirty="0" smtClean="0"/>
              <a:t>педагогических наук </a:t>
            </a:r>
            <a:r>
              <a:rPr lang="ru-RU" altLang="ru-RU" sz="1600" dirty="0"/>
              <a:t>присуждена решением диссертационного совета Д </a:t>
            </a:r>
            <a:r>
              <a:rPr lang="ru-RU" altLang="ru-RU" sz="1600" dirty="0" smtClean="0"/>
              <a:t>212.199.02 созданного на базе Российского педагогического университета им. А.И. Герцена от 26 ноября 2009 г. № 4. Диплом ДКН № 062002 выдан приказом Министерства образования и науки Российской Федерации от 30.05.2008 № 21к/272.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 smtClean="0"/>
              <a:t>	За последние 3 года по научной специальности, указанной в аттестационном деле, опубликовала 7 научных трудов в рецензируемых научных изданиях и 2 учебных издания. 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	</a:t>
            </a:r>
            <a:r>
              <a:rPr lang="ru-RU" sz="1600" b="1" dirty="0" smtClean="0"/>
              <a:t>Ведет лекционные </a:t>
            </a:r>
            <a:r>
              <a:rPr lang="ru-RU" sz="1600" b="1" dirty="0"/>
              <a:t>занятия: </a:t>
            </a:r>
            <a:r>
              <a:rPr lang="ru-RU" sz="1600" dirty="0" smtClean="0"/>
              <a:t>«Современные проблемы науки и специального дефектологического образования», «Мониторинг достижений обучающихся с проблемами интеллектуального развития».</a:t>
            </a:r>
            <a:endParaRPr lang="ru-RU" altLang="ru-RU" sz="1600" dirty="0" smtClean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b="1" dirty="0" smtClean="0"/>
              <a:t>	</a:t>
            </a:r>
            <a:r>
              <a:rPr lang="ru-RU" sz="1600" b="1" dirty="0" smtClean="0"/>
              <a:t>Ведет практические занятия: </a:t>
            </a:r>
            <a:r>
              <a:rPr lang="ru-RU" sz="1600" dirty="0"/>
              <a:t>«Современные проблемы науки и специального дефектологического образования», «Мониторинг достижений обучающихся с проблемами интеллектуального развития».</a:t>
            </a:r>
            <a:endParaRPr lang="ru-RU" alt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820363" y="5892502"/>
            <a:ext cx="5199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31272" y="3806675"/>
            <a:ext cx="528893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  <a:latin typeface="Open Sans"/>
              </a:rPr>
              <a:t>Результаты голосования членов ученого совета университета:</a:t>
            </a:r>
          </a:p>
          <a:p>
            <a:pPr lvl="0"/>
            <a:r>
              <a:rPr lang="ru-RU" sz="1400" i="1" dirty="0">
                <a:solidFill>
                  <a:prstClr val="black"/>
                </a:solidFill>
                <a:latin typeface="Open Sans"/>
              </a:rPr>
              <a:t>«За»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Open Sans"/>
              </a:rPr>
              <a:t>52;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«Против»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 - нет;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«Недействительно» </a:t>
            </a:r>
            <a:r>
              <a:rPr lang="ru-RU" sz="1400" dirty="0" smtClean="0">
                <a:solidFill>
                  <a:prstClr val="black"/>
                </a:solidFill>
                <a:latin typeface="Open Sans"/>
              </a:rPr>
              <a:t>- нет</a:t>
            </a:r>
            <a:endParaRPr lang="ru-RU" sz="1400" dirty="0">
              <a:solidFill>
                <a:prstClr val="black"/>
              </a:solidFill>
              <a:latin typeface="Open Sans"/>
            </a:endParaRPr>
          </a:p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011114" y="3806675"/>
          <a:ext cx="5720158" cy="2340128"/>
        </p:xfrm>
        <a:graphic>
          <a:graphicData uri="http://schemas.openxmlformats.org/drawingml/2006/table">
            <a:tbl>
              <a:tblPr/>
              <a:tblGrid>
                <a:gridCol w="2254654">
                  <a:extLst>
                    <a:ext uri="{9D8B030D-6E8A-4147-A177-3AD203B41FA5}">
                      <a16:colId xmlns:a16="http://schemas.microsoft.com/office/drawing/2014/main" val="3146227283"/>
                    </a:ext>
                  </a:extLst>
                </a:gridCol>
                <a:gridCol w="1603831">
                  <a:extLst>
                    <a:ext uri="{9D8B030D-6E8A-4147-A177-3AD203B41FA5}">
                      <a16:colId xmlns:a16="http://schemas.microsoft.com/office/drawing/2014/main" val="757505379"/>
                    </a:ext>
                  </a:extLst>
                </a:gridCol>
                <a:gridCol w="1861673">
                  <a:extLst>
                    <a:ext uri="{9D8B030D-6E8A-4147-A177-3AD203B41FA5}">
                      <a16:colId xmlns:a16="http://schemas.microsoft.com/office/drawing/2014/main" val="3525879043"/>
                    </a:ext>
                  </a:extLst>
                </a:gridCol>
              </a:tblGrid>
              <a:tr h="55704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Индекс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Публикаций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Цитирований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432481"/>
                  </a:ext>
                </a:extLst>
              </a:tr>
              <a:tr h="24661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99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93530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РИНЦ</a:t>
                      </a:r>
                      <a:r>
                        <a:rPr lang="ru-RU" b="1" baseline="0" dirty="0" smtClean="0"/>
                        <a:t> Ядро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66708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pPr rtl="0" fontAlgn="t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 5 лет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21930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РИНЦ Ядро 5 лет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954837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 ВАК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17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78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700" b="1" dirty="0" smtClean="0">
                <a:solidFill>
                  <a:srgbClr val="000000"/>
                </a:solidFill>
              </a:rPr>
              <a:t>	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700" b="1" dirty="0">
                <a:solidFill>
                  <a:srgbClr val="000000"/>
                </a:solidFill>
              </a:rPr>
              <a:t>	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Ученое звание доцента </a:t>
            </a:r>
            <a:r>
              <a:rPr lang="ru-RU" altLang="ru-RU" sz="1600" dirty="0" smtClean="0">
                <a:solidFill>
                  <a:srgbClr val="000000"/>
                </a:solidFill>
              </a:rPr>
              <a:t>по научной специальности 5.</a:t>
            </a:r>
            <a:r>
              <a:rPr lang="en-US" altLang="ru-RU" sz="1600" dirty="0" smtClean="0">
                <a:solidFill>
                  <a:srgbClr val="000000"/>
                </a:solidFill>
              </a:rPr>
              <a:t>8</a:t>
            </a:r>
            <a:r>
              <a:rPr lang="ru-RU" altLang="ru-RU" sz="1600" dirty="0" smtClean="0">
                <a:solidFill>
                  <a:srgbClr val="000000"/>
                </a:solidFill>
              </a:rPr>
              <a:t>.</a:t>
            </a:r>
            <a:r>
              <a:rPr lang="ru-RU" altLang="ru-RU" sz="1600" dirty="0">
                <a:solidFill>
                  <a:srgbClr val="000000"/>
                </a:solidFill>
              </a:rPr>
              <a:t>2</a:t>
            </a:r>
            <a:r>
              <a:rPr lang="ru-RU" altLang="ru-RU" sz="1600" dirty="0" smtClean="0">
                <a:solidFill>
                  <a:srgbClr val="000000"/>
                </a:solidFill>
              </a:rPr>
              <a:t> – «Теория и методика обучения и воспитания».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b="1" dirty="0" smtClean="0">
                <a:solidFill>
                  <a:srgbClr val="000000"/>
                </a:solidFill>
              </a:rPr>
              <a:t>	</a:t>
            </a:r>
            <a:r>
              <a:rPr lang="ru-RU" altLang="ru-RU" sz="1600" b="1" dirty="0" err="1" smtClean="0">
                <a:solidFill>
                  <a:srgbClr val="000000"/>
                </a:solidFill>
              </a:rPr>
              <a:t>Колтыгина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 Елена Владимировна, </a:t>
            </a:r>
            <a:r>
              <a:rPr lang="ru-RU" altLang="ru-RU" sz="1600" dirty="0" smtClean="0"/>
              <a:t>1972, доцент кафедры </a:t>
            </a:r>
            <a:r>
              <a:rPr lang="ru-RU" altLang="ru-RU" sz="1600" dirty="0" err="1" smtClean="0"/>
              <a:t>здоровьесбережения</a:t>
            </a:r>
            <a:r>
              <a:rPr lang="ru-RU" altLang="ru-RU" sz="1600" dirty="0" smtClean="0"/>
              <a:t> </a:t>
            </a:r>
            <a:r>
              <a:rPr lang="ru-RU" altLang="ru-RU" sz="1600" dirty="0"/>
              <a:t>и основ медицинских знаний.</a:t>
            </a:r>
            <a:endParaRPr lang="ru-RU" altLang="ru-RU" sz="1600" dirty="0" smtClean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 smtClean="0"/>
              <a:t>	</a:t>
            </a:r>
            <a:r>
              <a:rPr lang="ru-RU" altLang="ru-RU" sz="1600" b="1" dirty="0" smtClean="0"/>
              <a:t>Стаж</a:t>
            </a:r>
            <a:r>
              <a:rPr lang="ru-RU" altLang="ru-RU" sz="1600" dirty="0" smtClean="0"/>
              <a:t> научно-педагогической работы </a:t>
            </a:r>
            <a:r>
              <a:rPr lang="ru-RU" altLang="ru-RU" sz="1600" dirty="0" err="1" smtClean="0"/>
              <a:t>Колтыгиной</a:t>
            </a:r>
            <a:r>
              <a:rPr lang="ru-RU" altLang="ru-RU" sz="1600" dirty="0" smtClean="0"/>
              <a:t> Елены Владимировны в образовательных организациях высшего образования –  27 лет, в том числе  27 лет - стаж педагогической работы по научной специальности</a:t>
            </a:r>
            <a:r>
              <a:rPr lang="ru-RU" altLang="ru-RU" sz="1600" dirty="0"/>
              <a:t> </a:t>
            </a:r>
            <a:r>
              <a:rPr lang="ru-RU" altLang="ru-RU" sz="1600" dirty="0">
                <a:solidFill>
                  <a:srgbClr val="000000"/>
                </a:solidFill>
              </a:rPr>
              <a:t>5.</a:t>
            </a:r>
            <a:r>
              <a:rPr lang="en-US" altLang="ru-RU" sz="1600" dirty="0">
                <a:solidFill>
                  <a:srgbClr val="000000"/>
                </a:solidFill>
              </a:rPr>
              <a:t>8</a:t>
            </a:r>
            <a:r>
              <a:rPr lang="ru-RU" altLang="ru-RU" sz="1600" dirty="0">
                <a:solidFill>
                  <a:srgbClr val="000000"/>
                </a:solidFill>
              </a:rPr>
              <a:t>.2 – «Теория и методика обучения и воспитания».</a:t>
            </a:r>
            <a:endParaRPr lang="ru-RU" altLang="ru-RU" sz="1600" dirty="0">
              <a:solidFill>
                <a:srgbClr val="FF0000"/>
              </a:solidFill>
            </a:endParaRP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	</a:t>
            </a:r>
            <a:r>
              <a:rPr lang="ru-RU" altLang="ru-RU" sz="1600" dirty="0" smtClean="0"/>
              <a:t>Ученая степень </a:t>
            </a:r>
            <a:r>
              <a:rPr lang="ru-RU" altLang="ru-RU" sz="1600" b="1" dirty="0"/>
              <a:t>кандидата</a:t>
            </a:r>
            <a:r>
              <a:rPr lang="ru-RU" altLang="ru-RU" sz="1600" dirty="0"/>
              <a:t> </a:t>
            </a:r>
            <a:r>
              <a:rPr lang="ru-RU" altLang="ru-RU" sz="1600" dirty="0" smtClean="0"/>
              <a:t>психологических наук </a:t>
            </a:r>
            <a:r>
              <a:rPr lang="ru-RU" altLang="ru-RU" sz="1600" dirty="0"/>
              <a:t>присуждена решением диссертационного совета Д </a:t>
            </a:r>
            <a:r>
              <a:rPr lang="ru-RU" altLang="ru-RU" sz="1600" dirty="0" smtClean="0"/>
              <a:t>212.011.01 созданного на базе Барнаульского государственного педагогического университета от 9 декабря 2002 г. № 55. Диплом КТ № 092008 выдан 21.03.2003.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 smtClean="0"/>
              <a:t>	За последние 3 года по научной специальности, указанной в аттестационном деле, опубликовала 30 научных трудов в рецензируемых научных изданиях и 3 учебных издания. 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sz="1600" b="1" dirty="0" smtClean="0">
                <a:solidFill>
                  <a:srgbClr val="FF0000"/>
                </a:solidFill>
              </a:rPr>
              <a:t>	</a:t>
            </a:r>
            <a:r>
              <a:rPr lang="ru-RU" sz="1600" b="1" dirty="0" smtClean="0"/>
              <a:t>Ведет лекционные </a:t>
            </a:r>
            <a:r>
              <a:rPr lang="ru-RU" sz="1600" b="1" dirty="0"/>
              <a:t>занятия: </a:t>
            </a:r>
            <a:r>
              <a:rPr lang="ru-RU" sz="1600" dirty="0" smtClean="0"/>
              <a:t>«Основы здорового образа жизни», «Общая и частная патология», «</a:t>
            </a:r>
            <a:r>
              <a:rPr lang="ru-RU" sz="1600" dirty="0" err="1" smtClean="0"/>
              <a:t>Здоровьесберегающие</a:t>
            </a:r>
            <a:r>
              <a:rPr lang="ru-RU" sz="1600" dirty="0" smtClean="0"/>
              <a:t> технологии  основы медицинских знаний».</a:t>
            </a:r>
            <a:endParaRPr lang="ru-RU" altLang="ru-RU" sz="1600" dirty="0" smtClean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b="1" dirty="0" smtClean="0"/>
              <a:t>	</a:t>
            </a:r>
            <a:r>
              <a:rPr lang="ru-RU" sz="1600" b="1" dirty="0" smtClean="0"/>
              <a:t>Ведет практические занятия: </a:t>
            </a:r>
            <a:r>
              <a:rPr lang="ru-RU" sz="1600" dirty="0"/>
              <a:t>«Основы здорового образа жизни», «Общая и частная патология», «</a:t>
            </a:r>
            <a:r>
              <a:rPr lang="ru-RU" sz="1600" dirty="0" err="1"/>
              <a:t>Здоровьесберегающие</a:t>
            </a:r>
            <a:r>
              <a:rPr lang="ru-RU" sz="1600" dirty="0"/>
              <a:t> технологии  основы медицинских знаний».</a:t>
            </a:r>
            <a:endParaRPr lang="ru-RU" alt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820363" y="5892502"/>
            <a:ext cx="5199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31272" y="3806675"/>
            <a:ext cx="528893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  <a:latin typeface="Open Sans"/>
              </a:rPr>
              <a:t>Результаты голосования членов ученого совета университета:</a:t>
            </a:r>
          </a:p>
          <a:p>
            <a:pPr lvl="0"/>
            <a:r>
              <a:rPr lang="ru-RU" sz="1400" i="1" dirty="0">
                <a:solidFill>
                  <a:prstClr val="black"/>
                </a:solidFill>
                <a:latin typeface="Open Sans"/>
              </a:rPr>
              <a:t>«За»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- 52;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«Против»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 - нет;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«Недействительно»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нет</a:t>
            </a:r>
          </a:p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lvl="0">
              <a:defRPr/>
            </a:pPr>
            <a:endParaRPr lang="ru-RU" sz="1500" dirty="0">
              <a:solidFill>
                <a:prstClr val="black"/>
              </a:solidFill>
            </a:endParaRPr>
          </a:p>
          <a:p>
            <a:pPr lvl="0"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011114" y="3806675"/>
          <a:ext cx="5720158" cy="2340128"/>
        </p:xfrm>
        <a:graphic>
          <a:graphicData uri="http://schemas.openxmlformats.org/drawingml/2006/table">
            <a:tbl>
              <a:tblPr/>
              <a:tblGrid>
                <a:gridCol w="2254654">
                  <a:extLst>
                    <a:ext uri="{9D8B030D-6E8A-4147-A177-3AD203B41FA5}">
                      <a16:colId xmlns:a16="http://schemas.microsoft.com/office/drawing/2014/main" val="3146227283"/>
                    </a:ext>
                  </a:extLst>
                </a:gridCol>
                <a:gridCol w="1603831">
                  <a:extLst>
                    <a:ext uri="{9D8B030D-6E8A-4147-A177-3AD203B41FA5}">
                      <a16:colId xmlns:a16="http://schemas.microsoft.com/office/drawing/2014/main" val="757505379"/>
                    </a:ext>
                  </a:extLst>
                </a:gridCol>
                <a:gridCol w="1861673">
                  <a:extLst>
                    <a:ext uri="{9D8B030D-6E8A-4147-A177-3AD203B41FA5}">
                      <a16:colId xmlns:a16="http://schemas.microsoft.com/office/drawing/2014/main" val="3525879043"/>
                    </a:ext>
                  </a:extLst>
                </a:gridCol>
              </a:tblGrid>
              <a:tr h="55704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Индекс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Публикаций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Цитирований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432481"/>
                  </a:ext>
                </a:extLst>
              </a:tr>
              <a:tr h="24661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88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222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93530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РИНЦ</a:t>
                      </a:r>
                      <a:r>
                        <a:rPr lang="ru-RU" b="1" baseline="0" dirty="0" smtClean="0"/>
                        <a:t> Ядро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66708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pPr rtl="0" fontAlgn="t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 5 лет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41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88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21930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РИНЦ Ядро 5 лет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954837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 ВАК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37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17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86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700" b="1" dirty="0" smtClean="0">
                <a:solidFill>
                  <a:srgbClr val="000000"/>
                </a:solidFill>
              </a:rPr>
              <a:t>	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700" b="1" dirty="0">
                <a:solidFill>
                  <a:srgbClr val="000000"/>
                </a:solidFill>
              </a:rPr>
              <a:t>	</a:t>
            </a:r>
            <a:r>
              <a:rPr lang="ru-RU" altLang="ru-RU" sz="1600" b="1" dirty="0" smtClean="0">
                <a:solidFill>
                  <a:srgbClr val="000000"/>
                </a:solidFill>
              </a:rPr>
              <a:t>Ученое звание доцента </a:t>
            </a:r>
            <a:r>
              <a:rPr lang="ru-RU" altLang="ru-RU" sz="1600" dirty="0" smtClean="0">
                <a:solidFill>
                  <a:srgbClr val="000000"/>
                </a:solidFill>
              </a:rPr>
              <a:t>по научной специальности 5.10.3 – «Виды искусств (изобразительное искусство)».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b="1" dirty="0" smtClean="0">
                <a:solidFill>
                  <a:srgbClr val="000000"/>
                </a:solidFill>
              </a:rPr>
              <a:t>	Калинин Александр Сергеевич</a:t>
            </a:r>
            <a:r>
              <a:rPr lang="ru-RU" altLang="ru-RU" sz="1600" b="1" dirty="0" smtClean="0"/>
              <a:t>, </a:t>
            </a:r>
            <a:r>
              <a:rPr lang="ru-RU" altLang="ru-RU" sz="1600" dirty="0" smtClean="0"/>
              <a:t>1979, доцент кафедры живописи.  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 smtClean="0"/>
              <a:t>	</a:t>
            </a:r>
            <a:r>
              <a:rPr lang="ru-RU" altLang="ru-RU" sz="1600" b="1" dirty="0" smtClean="0"/>
              <a:t>Стаж</a:t>
            </a:r>
            <a:r>
              <a:rPr lang="ru-RU" altLang="ru-RU" sz="1600" dirty="0" smtClean="0"/>
              <a:t> научно-педагогической работы Калинина Александра Сергеевича в образовательных организациях высшего образования –  20 лет, в том числе  20 лет - стаж педагогической работы по научной специальности 5.10.3 </a:t>
            </a:r>
            <a:r>
              <a:rPr lang="ru-RU" altLang="ru-RU" sz="1600" dirty="0"/>
              <a:t>– «Виды искусств </a:t>
            </a:r>
            <a:r>
              <a:rPr lang="ru-RU" altLang="ru-RU" sz="1600" dirty="0">
                <a:solidFill>
                  <a:srgbClr val="000000"/>
                </a:solidFill>
              </a:rPr>
              <a:t>(изобразительное искусство)</a:t>
            </a:r>
            <a:r>
              <a:rPr lang="ru-RU" altLang="ru-RU" sz="1600" dirty="0" smtClean="0"/>
              <a:t>».</a:t>
            </a:r>
            <a:endParaRPr lang="ru-RU" altLang="ru-RU" sz="1600" dirty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	</a:t>
            </a:r>
            <a:r>
              <a:rPr lang="ru-RU" altLang="ru-RU" sz="1600" dirty="0" smtClean="0"/>
              <a:t>За последние 3 года по научной специальности, указанной в аттестационном деле, опубликовала 3 научных труда в рецензируемых научных изданиях и 2 учебных издания.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dirty="0"/>
              <a:t>	</a:t>
            </a:r>
            <a:r>
              <a:rPr lang="ru-RU" altLang="ru-RU" sz="1600" b="1" dirty="0" smtClean="0"/>
              <a:t>Ведет лекционные занятия: </a:t>
            </a:r>
            <a:r>
              <a:rPr lang="ru-RU" altLang="ru-RU" sz="1600" dirty="0" smtClean="0"/>
              <a:t>«Живописный рисунок», «Монохромная живопись» 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altLang="ru-RU" sz="1600" b="1" dirty="0" smtClean="0"/>
              <a:t>	</a:t>
            </a:r>
            <a:r>
              <a:rPr lang="ru-RU" sz="1600" b="1" dirty="0" smtClean="0"/>
              <a:t>Ведет практические занятия: </a:t>
            </a:r>
            <a:r>
              <a:rPr lang="ru-RU" altLang="ru-RU" sz="1600" dirty="0"/>
              <a:t>«Живописный рисунок», «Монохромная живопись»</a:t>
            </a:r>
            <a:endParaRPr lang="ru-RU" sz="1600" dirty="0" smtClean="0"/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sz="1600" dirty="0" smtClean="0">
                <a:solidFill>
                  <a:srgbClr val="FF0000"/>
                </a:solidFill>
              </a:rPr>
              <a:t>	</a:t>
            </a:r>
            <a:r>
              <a:rPr lang="ru-RU" sz="1600" dirty="0" smtClean="0"/>
              <a:t>Представил 18 творческих работ и подготовила 5 лауреатов, дипломантов международных и всероссийских выставок, конкурсов, является лауреатом 6 международных и всероссийских выставок, конкурсов или фестивалей по научной специальности 5.10.3 – </a:t>
            </a:r>
            <a:r>
              <a:rPr lang="ru-RU" altLang="ru-RU" sz="1600" dirty="0"/>
              <a:t>«Виды искусств </a:t>
            </a:r>
            <a:r>
              <a:rPr lang="ru-RU" altLang="ru-RU" sz="1600" dirty="0">
                <a:solidFill>
                  <a:srgbClr val="000000"/>
                </a:solidFill>
              </a:rPr>
              <a:t>(изобразительное искусство)</a:t>
            </a:r>
            <a:r>
              <a:rPr lang="ru-RU" altLang="ru-RU" sz="1600" dirty="0" smtClean="0"/>
              <a:t>».</a:t>
            </a:r>
            <a:endParaRPr lang="ru-RU" altLang="ru-RU" sz="1600" dirty="0"/>
          </a:p>
          <a:p>
            <a:pPr marL="0" indent="0" algn="just">
              <a:spcBef>
                <a:spcPts val="0"/>
              </a:spcBef>
              <a:buNone/>
              <a:defRPr/>
            </a:pP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20363" y="5892502"/>
            <a:ext cx="5199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31272" y="3806675"/>
            <a:ext cx="52889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  <a:latin typeface="Open Sans"/>
              </a:rPr>
              <a:t>Результаты голосования членов ученого совета университета:</a:t>
            </a:r>
          </a:p>
          <a:p>
            <a:pPr lvl="0"/>
            <a:r>
              <a:rPr lang="ru-RU" sz="1400" i="1" dirty="0">
                <a:solidFill>
                  <a:prstClr val="black"/>
                </a:solidFill>
                <a:latin typeface="Open Sans"/>
              </a:rPr>
              <a:t>«За»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Open Sans"/>
              </a:rPr>
              <a:t>51;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«Против»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 - нет; </a:t>
            </a:r>
            <a:r>
              <a:rPr lang="ru-RU" sz="1400" i="1" dirty="0">
                <a:solidFill>
                  <a:prstClr val="black"/>
                </a:solidFill>
                <a:latin typeface="Open Sans"/>
              </a:rPr>
              <a:t>«Недействительно»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- </a:t>
            </a:r>
            <a:r>
              <a:rPr lang="ru-RU" sz="1400" dirty="0" smtClean="0">
                <a:solidFill>
                  <a:prstClr val="black"/>
                </a:solidFill>
                <a:latin typeface="Open Sans"/>
              </a:rPr>
              <a:t>1</a:t>
            </a:r>
            <a:endParaRPr lang="ru-RU" sz="1600" dirty="0">
              <a:solidFill>
                <a:prstClr val="black"/>
              </a:solidFill>
            </a:endParaRPr>
          </a:p>
          <a:p>
            <a:pPr lvl="0">
              <a:defRPr/>
            </a:pPr>
            <a:endParaRPr lang="ru-RU" sz="1500" dirty="0">
              <a:solidFill>
                <a:prstClr val="black"/>
              </a:solidFill>
            </a:endParaRPr>
          </a:p>
          <a:p>
            <a:pPr lvl="0"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011114" y="3806675"/>
          <a:ext cx="5720158" cy="2340128"/>
        </p:xfrm>
        <a:graphic>
          <a:graphicData uri="http://schemas.openxmlformats.org/drawingml/2006/table">
            <a:tbl>
              <a:tblPr/>
              <a:tblGrid>
                <a:gridCol w="2254654">
                  <a:extLst>
                    <a:ext uri="{9D8B030D-6E8A-4147-A177-3AD203B41FA5}">
                      <a16:colId xmlns:a16="http://schemas.microsoft.com/office/drawing/2014/main" val="3146227283"/>
                    </a:ext>
                  </a:extLst>
                </a:gridCol>
                <a:gridCol w="1603831">
                  <a:extLst>
                    <a:ext uri="{9D8B030D-6E8A-4147-A177-3AD203B41FA5}">
                      <a16:colId xmlns:a16="http://schemas.microsoft.com/office/drawing/2014/main" val="757505379"/>
                    </a:ext>
                  </a:extLst>
                </a:gridCol>
                <a:gridCol w="1861673">
                  <a:extLst>
                    <a:ext uri="{9D8B030D-6E8A-4147-A177-3AD203B41FA5}">
                      <a16:colId xmlns:a16="http://schemas.microsoft.com/office/drawing/2014/main" val="3525879043"/>
                    </a:ext>
                  </a:extLst>
                </a:gridCol>
              </a:tblGrid>
              <a:tr h="55704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Индекс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Публикаций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Цитирований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432481"/>
                  </a:ext>
                </a:extLst>
              </a:tr>
              <a:tr h="24661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93530"/>
                  </a:ext>
                </a:extLst>
              </a:tr>
              <a:tr h="23552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РИНЦ</a:t>
                      </a:r>
                      <a:r>
                        <a:rPr lang="ru-RU" b="1" baseline="0" dirty="0" smtClean="0"/>
                        <a:t> Ядро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266708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pPr rtl="0" fontAlgn="t"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 5 лет</a:t>
                      </a:r>
                      <a:endParaRPr lang="ru-RU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21930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РИНЦ Ядро 5 лет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0</a:t>
                      </a:r>
                      <a:endParaRPr lang="ru-RU" b="1" dirty="0"/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954837"/>
                  </a:ext>
                </a:extLst>
              </a:tr>
              <a:tr h="26877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РИНЦ ВАК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17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6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6155</TotalTime>
  <Words>527</Words>
  <Application>Microsoft Office PowerPoint</Application>
  <PresentationFormat>Широкоэкранный</PresentationFormat>
  <Paragraphs>350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Microsoft YaHei</vt:lpstr>
      <vt:lpstr>Arial</vt:lpstr>
      <vt:lpstr>Calibri</vt:lpstr>
      <vt:lpstr>Calibri Light</vt:lpstr>
      <vt:lpstr>DejaVu Sans</vt:lpstr>
      <vt:lpstr>Open Sans</vt:lpstr>
      <vt:lpstr>Times New Roman</vt:lpstr>
      <vt:lpstr>Тема Office</vt:lpstr>
      <vt:lpstr>Презентация PowerPoint</vt:lpstr>
      <vt:lpstr>  </vt:lpstr>
      <vt:lpstr>Презентация PowerPoint</vt:lpstr>
      <vt:lpstr>Презентация PowerPoint</vt:lpstr>
      <vt:lpstr>  Представления к ученым званиям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446</cp:revision>
  <cp:lastPrinted>2023-10-23T12:26:16Z</cp:lastPrinted>
  <dcterms:created xsi:type="dcterms:W3CDTF">2021-04-09T08:43:31Z</dcterms:created>
  <dcterms:modified xsi:type="dcterms:W3CDTF">2026-10-20T09:26:00Z</dcterms:modified>
</cp:coreProperties>
</file>