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286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">
          <p15:clr>
            <a:srgbClr val="000000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8" roundtripDataSignature="AMtx7mjfMs39seF/U6xfpQLecKeKocPx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29E958-EC02-46BB-8794-BCB597977A1E}">
  <a:tblStyle styleId="{6529E958-EC02-46BB-8794-BCB597977A1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>
        <p:guide orient="horz" pos="5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44F3-8D21-47B4-8CE0-E32C74075BD8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11AD-B7E7-4CAA-B6CD-499A07830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26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2" name="Google Shape;332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4"/>
          <p:cNvSpPr txBox="1">
            <a:spLocks noGrp="1"/>
          </p:cNvSpPr>
          <p:nvPr>
            <p:ph type="title"/>
          </p:nvPr>
        </p:nvSpPr>
        <p:spPr>
          <a:xfrm>
            <a:off x="5652655" y="1"/>
            <a:ext cx="6539345" cy="76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8"/>
          <p:cNvSpPr txBox="1">
            <a:spLocks noGrp="1"/>
          </p:cNvSpPr>
          <p:nvPr>
            <p:ph type="body" idx="1"/>
          </p:nvPr>
        </p:nvSpPr>
        <p:spPr>
          <a:xfrm>
            <a:off x="8133347" y="201613"/>
            <a:ext cx="3964991" cy="520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8"/>
          <p:cNvSpPr txBox="1">
            <a:spLocks noGrp="1"/>
          </p:cNvSpPr>
          <p:nvPr>
            <p:ph type="body" idx="2"/>
          </p:nvPr>
        </p:nvSpPr>
        <p:spPr>
          <a:xfrm>
            <a:off x="296779" y="1403167"/>
            <a:ext cx="11359415" cy="525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psyjournals.ru/journals/psylaw/archive/2022_n4/Gorkovaya_Miklyaev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s://psyjournals.ru/journals/sps/archive/2022_n3/Semenova_et_a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www.elibrary.ru/item.asp?id=56753663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psyjournals.ru/journals/cpse/archive/2023_n3/cpse_2023_n3_Alekhin_Belyaeva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psyjournals.ru/journals/cpp/archive/2023_n3/Bakanov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syjournals.ru/journals/sps/archive/2023_n3/Baeva_et_al" TargetMode="External"/><Relationship Id="rId2" Type="http://schemas.openxmlformats.org/officeDocument/2006/relationships/hyperlink" Target="https://de.herzen.edu.ru/spisok/program/detail.php?ID=3197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psyjournals.ru/journals/chp/archive/2023_n1/Regush_et_a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s://psyjournals.ru/journals/pse/archive/2021_n2/Laktionova_Gretsov_et_a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cyberleninka.ru/article/n/psihologicheskie-aspekty-v-sisteme-vzaimootnosheniy-trener-sportsmen-s-uchetom-urovnya-sportivnyh-dostizheniy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s://pnojournal.wordpress.com/2022/01/06/pashkin-2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sy-journal.hse.ru/2021-18-3/513328372.html" TargetMode="External"/><Relationship Id="rId2" Type="http://schemas.openxmlformats.org/officeDocument/2006/relationships/hyperlink" Target="https://pnojournal.wordpress.com/2022/01/06/pashkin-2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brary.ru/item.asp?id=466675" TargetMode="External"/><Relationship Id="rId2" Type="http://schemas.openxmlformats.org/officeDocument/2006/relationships/hyperlink" Target="https://pnojournal.wordpress.com/2022/01/06/pashkin-2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elibrary.ru/item.asp?id=4263113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747442" y="506457"/>
            <a:ext cx="10889375" cy="115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VII </a:t>
            </a:r>
            <a:r>
              <a:rPr lang="ru-RU" sz="2400" dirty="0"/>
              <a:t>Конференция по результатам научных </a:t>
            </a:r>
            <a:r>
              <a:rPr lang="ru-RU" sz="2400" dirty="0" smtClean="0"/>
              <a:t>исследований</a:t>
            </a:r>
            <a:br>
              <a:rPr lang="ru-RU" sz="2400" dirty="0" smtClean="0"/>
            </a:br>
            <a:r>
              <a:rPr lang="ru-RU" sz="2400" b="1" dirty="0" smtClean="0"/>
              <a:t>«</a:t>
            </a:r>
            <a:r>
              <a:rPr lang="ru-RU" sz="2400" b="1" dirty="0"/>
              <a:t>Научные исследования института психологии: из прошлого в будущее»</a:t>
            </a:r>
            <a:r>
              <a:rPr lang="ru-RU" sz="2400" dirty="0"/>
              <a:t>, посвященная 300-летию </a:t>
            </a:r>
            <a:r>
              <a:rPr lang="ru-RU" sz="2400" dirty="0" smtClean="0"/>
              <a:t>РАН</a:t>
            </a:r>
            <a:endParaRPr lang="ru-RU" sz="2400"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3506721" y="2057400"/>
            <a:ext cx="8241331" cy="2477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endParaRPr lang="ru-RU" sz="3200" b="1" dirty="0" smtClean="0"/>
          </a:p>
          <a:p>
            <a:pPr marL="0" lvl="0" indent="0">
              <a:spcBef>
                <a:spcPts val="0"/>
              </a:spcBef>
            </a:pPr>
            <a:r>
              <a:rPr lang="ru-RU" sz="4000" b="1" dirty="0" smtClean="0"/>
              <a:t>Презентация </a:t>
            </a:r>
            <a:r>
              <a:rPr lang="ru-RU" sz="4000" b="1" dirty="0" smtClean="0"/>
              <a:t>научных публикаций института психологии</a:t>
            </a:r>
            <a:endParaRPr lang="ru-RU" sz="4000" b="1" dirty="0" smtClean="0"/>
          </a:p>
          <a:p>
            <a:pPr marL="0" lvl="0" indent="0">
              <a:spcBef>
                <a:spcPts val="0"/>
              </a:spcBef>
            </a:pPr>
            <a:endParaRPr lang="ru-RU" sz="4000" b="1" dirty="0"/>
          </a:p>
          <a:p>
            <a:pPr marL="0" lvl="0" indent="0">
              <a:spcBef>
                <a:spcPts val="0"/>
              </a:spcBef>
            </a:pPr>
            <a:endParaRPr lang="ru-RU" sz="4000" b="1" dirty="0" smtClean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12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1200" b="1" dirty="0" smtClean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12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ru-RU" sz="1200" b="1" dirty="0" smtClean="0"/>
          </a:p>
        </p:txBody>
      </p:sp>
      <p:sp>
        <p:nvSpPr>
          <p:cNvPr id="91" name="Google Shape;91;p1"/>
          <p:cNvSpPr txBox="1"/>
          <p:nvPr/>
        </p:nvSpPr>
        <p:spPr>
          <a:xfrm>
            <a:off x="3740787" y="4923738"/>
            <a:ext cx="7405037" cy="449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 </a:t>
            </a:r>
            <a:r>
              <a:rPr lang="ru-RU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февраля 2024 </a:t>
            </a:r>
            <a:r>
              <a:rPr lang="ru-RU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г. </a:t>
            </a:r>
            <a:r>
              <a:rPr lang="ru-RU" sz="24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17.00-18.00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Сравнительно-исторический анализ самооценки подростков с устойчивым противоправным поведением (1996, 2004 и 2020 г.)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171727"/>
              </p:ext>
            </p:extLst>
          </p:nvPr>
        </p:nvGraphicFramePr>
        <p:xfrm>
          <a:off x="120074" y="1639613"/>
          <a:ext cx="11946030" cy="50693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540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Горьковая И. А.,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Микляева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А. В.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55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004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</a:t>
                      </a:r>
                      <a:r>
                        <a:rPr lang="ru-RU" sz="2000" i="1" baseline="0" dirty="0" smtClean="0">
                          <a:solidFill>
                            <a:schemeClr val="accent5"/>
                          </a:solidFill>
                        </a:rPr>
                        <a:t> исследования:</a:t>
                      </a:r>
                      <a:r>
                        <a:rPr lang="ru-RU" sz="1800" i="1" dirty="0" smtClean="0">
                          <a:solidFill>
                            <a:schemeClr val="accent5"/>
                          </a:solidFill>
                        </a:rPr>
                        <a:t> 338 чел.</a:t>
                      </a:r>
                      <a:endParaRPr lang="ru-RU" sz="18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Установлено, что подростки с устойчивым противоправным поведением характеризуются более низкими, в сравнении со сверстниками с условно нормативным поведением, показателями общей, отраженной и максимальной самооценок, в то время как показатели перспективной и идеальной самооценки достоверно не различаются. При этом самооценка подростков с устойчивым противоправным поведением продемонстрировала более выраженную зависимость от социокультурного контекста становления личности, чем самооценка их сверстников с условно нормативным поведением.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567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Портал психологических изданий PsyJournals.ru </a:t>
                      </a:r>
                      <a:r>
                        <a:rPr lang="ru-RU" sz="1400" dirty="0" smtClean="0">
                          <a:hlinkClick r:id="rId2"/>
                        </a:rPr>
                        <a:t>https://psyjournals.ru/journals/psylaw/archive/2022_n4/Gorkovaya_Miklyaeva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Психология и право — 2022. Том 12. № 4</a:t>
                      </a: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519" y="40267"/>
            <a:ext cx="2408585" cy="24085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682" y="2223280"/>
            <a:ext cx="5694158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75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3611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Переживание социального исключения: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разработка </a:t>
            </a:r>
            <a:r>
              <a:rPr lang="ru-RU" sz="3200" b="1" dirty="0"/>
              <a:t>и апробация опросника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21693"/>
              </p:ext>
            </p:extLst>
          </p:nvPr>
        </p:nvGraphicFramePr>
        <p:xfrm>
          <a:off x="120074" y="1411354"/>
          <a:ext cx="11946030" cy="5432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783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Семенова Г. В.,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Векилова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С. А.,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Рудыхина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О. В.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578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277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</a:t>
                      </a:r>
                      <a:r>
                        <a:rPr lang="ru-RU" sz="2000" i="1" baseline="0" dirty="0" smtClean="0">
                          <a:solidFill>
                            <a:schemeClr val="accent5"/>
                          </a:solidFill>
                        </a:rPr>
                        <a:t> исследования:</a:t>
                      </a:r>
                      <a:r>
                        <a:rPr lang="ru-RU" sz="1800" i="1" dirty="0" smtClean="0">
                          <a:solidFill>
                            <a:schemeClr val="accent5"/>
                          </a:solidFill>
                        </a:rPr>
                        <a:t> 468 чел.</a:t>
                      </a:r>
                      <a:endParaRPr lang="ru-RU" sz="18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Разработана и </a:t>
                      </a:r>
                      <a:r>
                        <a:rPr lang="ru-RU" sz="2000" dirty="0" err="1" smtClean="0"/>
                        <a:t>валидизирована</a:t>
                      </a:r>
                      <a:r>
                        <a:rPr lang="ru-RU" sz="2000" dirty="0" smtClean="0"/>
                        <a:t> опросная методика «Переживание социального исключения (ПСИ)», состоящая из трех шкал: «Переживание школьной травли (</a:t>
                      </a:r>
                      <a:r>
                        <a:rPr lang="ru-RU" sz="2000" dirty="0" err="1" smtClean="0"/>
                        <a:t>буллинга</a:t>
                      </a:r>
                      <a:r>
                        <a:rPr lang="ru-RU" sz="2000" dirty="0" smtClean="0"/>
                        <a:t>)», «Переживание отвержения в диаде», «Переживание исключения со стороны статусных фигур».</a:t>
                      </a:r>
                    </a:p>
                    <a:p>
                      <a:pPr algn="just"/>
                      <a:r>
                        <a:rPr lang="ru-RU" sz="2000" dirty="0" smtClean="0"/>
                        <a:t>Доказаны консистентная и </a:t>
                      </a:r>
                      <a:r>
                        <a:rPr lang="ru-RU" sz="2000" dirty="0" err="1" smtClean="0"/>
                        <a:t>ретестовая</a:t>
                      </a:r>
                      <a:r>
                        <a:rPr lang="ru-RU" sz="2000" dirty="0" smtClean="0"/>
                        <a:t> надежность, </a:t>
                      </a:r>
                      <a:r>
                        <a:rPr lang="ru-RU" sz="2000" dirty="0" err="1" smtClean="0"/>
                        <a:t>валидность</a:t>
                      </a:r>
                      <a:r>
                        <a:rPr lang="ru-RU" sz="2000" dirty="0" smtClean="0"/>
                        <a:t> методики. Выявлены и </a:t>
                      </a:r>
                      <a:r>
                        <a:rPr lang="ru-RU" sz="2000" dirty="0" err="1" smtClean="0"/>
                        <a:t>операционализированы</a:t>
                      </a:r>
                      <a:r>
                        <a:rPr lang="ru-RU" sz="2000" dirty="0" smtClean="0"/>
                        <a:t> основные виды взаимодействий, в которых человек получает опыт социального исключения, объем и интенсивность его переживания.</a:t>
                      </a:r>
                    </a:p>
                    <a:p>
                      <a:pPr algn="just"/>
                      <a:r>
                        <a:rPr lang="ru-RU" sz="2000" dirty="0" smtClean="0"/>
                        <a:t>Разработанная методика может использоваться как в исследовательских, так и в прикладных целях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986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Портал психологических изданий PsyJournals.ru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https://psyjournals.ru/journals/sps/archive/2022_n3/Semenova_et_al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Социальная психология и общество — 2022. Том 13. №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1026" name="Picture 2" descr="http://qrcoder.ru/code/?https%3A%2F%2Fpsyjournals.ru%2Fjournals%2Fsps%2Farchive%2F2022_n3%2FSemenova_et_al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423" y="50205"/>
            <a:ext cx="2191577" cy="219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170" y="2016210"/>
            <a:ext cx="5694158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01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3611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Адаптивные изменения психической деятельности современного человека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85617"/>
              </p:ext>
            </p:extLst>
          </p:nvPr>
        </p:nvGraphicFramePr>
        <p:xfrm>
          <a:off x="120074" y="1411354"/>
          <a:ext cx="11946030" cy="5432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783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Алехин А.Н., Беляева С.И.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578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277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</a:t>
                      </a:r>
                      <a:r>
                        <a:rPr lang="ru-RU" sz="2000" i="1" baseline="0" dirty="0" smtClean="0">
                          <a:solidFill>
                            <a:schemeClr val="accent5"/>
                          </a:solidFill>
                        </a:rPr>
                        <a:t> исследования:</a:t>
                      </a:r>
                      <a:r>
                        <a:rPr lang="ru-RU" sz="1800" i="1" dirty="0" smtClean="0">
                          <a:solidFill>
                            <a:schemeClr val="accent5"/>
                          </a:solidFill>
                        </a:rPr>
                        <a:t> 84 чел.</a:t>
                      </a:r>
                      <a:endParaRPr lang="ru-RU" sz="18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В статье анализируются результаты исследований психических процессов</a:t>
                      </a:r>
                    </a:p>
                    <a:p>
                      <a:pPr algn="just"/>
                      <a:r>
                        <a:rPr lang="ru-RU" sz="2000" dirty="0" smtClean="0"/>
                        <a:t>и свойств у детей, подростков и юношества, психическое развитие которых осуществлялось в условиях экспансии информационной среды и виртуализации ведущих видов деятельности.</a:t>
                      </a:r>
                    </a:p>
                    <a:p>
                      <a:pPr algn="just"/>
                      <a:r>
                        <a:rPr lang="ru-RU" sz="2000" dirty="0" smtClean="0"/>
                        <a:t>Полученные данные дают основания утверждать о социокультурной трансформации психической деятельности человека и ставить вопрос об условности некоторых психологических представлений о норме, сформированных в </a:t>
                      </a:r>
                      <a:r>
                        <a:rPr lang="ru-RU" sz="2000" dirty="0" err="1" smtClean="0"/>
                        <a:t>доцифровых</a:t>
                      </a:r>
                      <a:r>
                        <a:rPr lang="ru-RU" sz="2000" dirty="0" smtClean="0"/>
                        <a:t> условиях формирования и развития психики.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986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https://www.elibrary.ru/item.asp?id=56753663</a:t>
                      </a: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Известия Российского государственного педагогического университета имени А. И. Герцена. Санкт-Петербург, 2023. N 210.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435" y="40266"/>
            <a:ext cx="2302565" cy="23025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r="82160" b="43843"/>
          <a:stretch/>
        </p:blipFill>
        <p:spPr>
          <a:xfrm>
            <a:off x="2355574" y="2168895"/>
            <a:ext cx="1908313" cy="34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3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3611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Особенности мышления современных дошкольников с задержкой психического развития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92558"/>
              </p:ext>
            </p:extLst>
          </p:nvPr>
        </p:nvGraphicFramePr>
        <p:xfrm>
          <a:off x="120074" y="1411354"/>
          <a:ext cx="11946030" cy="508366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783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Алехин А.Н., Беляева С.И.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578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2928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</a:t>
                      </a:r>
                      <a:r>
                        <a:rPr lang="ru-RU" sz="2000" i="1" baseline="0" dirty="0" smtClean="0">
                          <a:solidFill>
                            <a:schemeClr val="accent5"/>
                          </a:solidFill>
                        </a:rPr>
                        <a:t> исследования:</a:t>
                      </a:r>
                      <a:r>
                        <a:rPr lang="ru-RU" sz="1800" i="1" dirty="0" smtClean="0">
                          <a:solidFill>
                            <a:schemeClr val="accent5"/>
                          </a:solidFill>
                        </a:rPr>
                        <a:t> 84 чел.</a:t>
                      </a:r>
                      <a:endParaRPr lang="ru-RU" sz="18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Установлено, что современные дошкольники реже, чем их ровесники прошлых лет, справляются с заданиями, которые предполагают обобщение и сопоставление предметов при </a:t>
                      </a:r>
                      <a:r>
                        <a:rPr lang="ru-RU" sz="2000" dirty="0" err="1" smtClean="0"/>
                        <a:t>опосредовании</a:t>
                      </a:r>
                      <a:r>
                        <a:rPr lang="ru-RU" sz="2000" dirty="0" smtClean="0"/>
                        <a:t> словом. </a:t>
                      </a:r>
                    </a:p>
                    <a:p>
                      <a:pPr algn="just"/>
                      <a:r>
                        <a:rPr lang="ru-RU" sz="2000" dirty="0" smtClean="0"/>
                        <a:t>Вместе с тем задания для исследования наглядно-действенного мышления они </a:t>
                      </a:r>
                    </a:p>
                    <a:p>
                      <a:pPr algn="just"/>
                      <a:r>
                        <a:rPr lang="ru-RU" sz="2000" dirty="0" smtClean="0"/>
                        <a:t>выполняли быстрее; были ориентированы активно и самостоятельно исправляли </a:t>
                      </a:r>
                    </a:p>
                    <a:p>
                      <a:pPr algn="just"/>
                      <a:r>
                        <a:rPr lang="ru-RU" sz="2000" dirty="0" smtClean="0"/>
                        <a:t>свои ошибки, без ожидания помощи взрослого.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986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https://psyjournals.ru/journals/cpse/archive/2023_n3/cpse_2023_n3_Alekhin_Belyaeva.pdf</a:t>
                      </a: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Клиническая и специальная психология. 2023. Том 12, N 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316" y="0"/>
            <a:ext cx="2024684" cy="20246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923" y="2113837"/>
            <a:ext cx="566367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08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3611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Детское горе: теоретическая концептуализация проблемы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408028"/>
              </p:ext>
            </p:extLst>
          </p:nvPr>
        </p:nvGraphicFramePr>
        <p:xfrm>
          <a:off x="120074" y="1172818"/>
          <a:ext cx="11856578" cy="566445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28525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828053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1396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Баканова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А.А.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513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650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5"/>
                          </a:solidFill>
                        </a:rPr>
                        <a:t>Теоретическое исследование</a:t>
                      </a:r>
                      <a:endParaRPr lang="ru-RU" sz="18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Теоретический анализ показал, что проблема детского горя в литературе представлена следующими 4 аспектами: влияние утраты родителя на психическое здоровье ребенка; возрастные особенности детского горя; стадийность детского горя; представления о нормальном и осложненном детское горе. Анализ этих аспектов позволил сделать вывод о том, что на протяжении истории изучения детского горя позиция исследователей меняется от обозначения однозначной связи между утратой родителя в детстве и последующими нарушениями психического здоровья во взрослом возрасте до признания влияния на детское горе множества факторов, которые могут помочь ребенку адаптироваться к утрате. В качестве выводов формулируются основные теоретические положения, </a:t>
                      </a:r>
                      <a:r>
                        <a:rPr lang="ru-RU" sz="2000" dirty="0" err="1" smtClean="0"/>
                        <a:t>концептуализирующие</a:t>
                      </a:r>
                      <a:r>
                        <a:rPr lang="ru-RU" sz="2000" dirty="0" smtClean="0"/>
                        <a:t> проблему детского горя на современном этапе ее изучения.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8874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PsyJournals.ru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https://psyjournals.ru/journals/cpp/archive/2023_n3/Bakanova</a:t>
                      </a: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Консультативная психология и психотерапия — 2023. Том 31. № 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23" y="1825602"/>
            <a:ext cx="5663675" cy="38408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0043" y="12265"/>
            <a:ext cx="2276476" cy="227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1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0"/>
          <p:cNvSpPr txBox="1">
            <a:spLocks noGrp="1"/>
          </p:cNvSpPr>
          <p:nvPr>
            <p:ph type="title"/>
          </p:nvPr>
        </p:nvSpPr>
        <p:spPr>
          <a:xfrm>
            <a:off x="838200" y="2186000"/>
            <a:ext cx="10515600" cy="20123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b="1" i="1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/>
            </a:r>
            <a:br>
              <a:rPr lang="ru-RU" b="1" i="1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</a:br>
            <a:r>
              <a:rPr lang="ru-RU" b="1" i="1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Благодарим за </a:t>
            </a:r>
            <a:r>
              <a:rPr lang="ru-RU" b="1" i="1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внимание!</a:t>
            </a:r>
            <a:endParaRPr b="1" i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4000" dirty="0"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4000" dirty="0" smtClean="0"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4" y="40266"/>
            <a:ext cx="9422638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Особенности адаптации студентов - представителей коренных и малочисленных народов Севера, Сибири и Дальнего Востока Российской Федерации к образовательной среде колледжа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580445"/>
              </p:ext>
            </p:extLst>
          </p:nvPr>
        </p:nvGraphicFramePr>
        <p:xfrm>
          <a:off x="120074" y="1639614"/>
          <a:ext cx="11730182" cy="504050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06900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723282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6861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Баева И. А.,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Микляева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А. В., Пежемская Ю. С., Хороших В. В.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78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2131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720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Студенты КМНСС и ДВ обнаружили более высокий уровень академической адаптации, чем их сверстники, идентифицирующие себя с другими этносами, при этом уровень их социокультурной и психологической адаптации существенно не отличается от аналогичных показателей группы сравнения. </a:t>
                      </a:r>
                    </a:p>
                    <a:p>
                      <a:r>
                        <a:rPr lang="ru-RU" sz="1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Студенты – представители КМНСС и ДВ отмечают высокую степень интереса к процессу обучения, высоко оценивают свои возможности в освоении учебной программы, чувствуют академическую поддержку, отмечают легкость адаптации к объему самостоятельной работы и иным аспектам организации учебного процесса.</a:t>
                      </a:r>
                      <a:endParaRPr lang="ru-RU" sz="19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158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hlinkClick r:id="rId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Портал психологических изданий PsyJournals.ru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3"/>
                        </a:rPr>
                        <a:t>https://psyjournals.ru/journals/sps/archive/2023_n3/Baeva_et_al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Социальная психология и общество — 2023. Том 14. № 3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r="57078" b="43448"/>
          <a:stretch/>
        </p:blipFill>
        <p:spPr>
          <a:xfrm>
            <a:off x="2273913" y="2510140"/>
            <a:ext cx="5661870" cy="3876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2713" y="119769"/>
            <a:ext cx="2543270" cy="25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8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4" y="40266"/>
            <a:ext cx="9422638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Психологические проблемы подростков в реальной и виртуальной среде: методика исследования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92709"/>
              </p:ext>
            </p:extLst>
          </p:nvPr>
        </p:nvGraphicFramePr>
        <p:xfrm>
          <a:off x="120074" y="1639617"/>
          <a:ext cx="11946030" cy="510254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7975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Регуш Л. А., Алексеева Е. В.,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Веретина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О. Р., Орлова А. В.,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Пежемская Ю. С.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66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2747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566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Методика включает шесть шкал и уровень общей озабоченности проблемами:</a:t>
                      </a:r>
                    </a:p>
                    <a:p>
                      <a:pPr lvl="2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проблемы, связанные с общественной и личной безопасностью</a:t>
                      </a:r>
                    </a:p>
                    <a:p>
                      <a:pPr lvl="2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проблемы становления идентичности</a:t>
                      </a:r>
                    </a:p>
                    <a:p>
                      <a:pPr lvl="2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проблемы, связанные с общением и сверстниками</a:t>
                      </a:r>
                    </a:p>
                    <a:p>
                      <a:pPr lvl="2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проблемы во взаимоотношениях с родителями</a:t>
                      </a:r>
                    </a:p>
                    <a:p>
                      <a:pPr lvl="2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проблемы, связанные с погруженностью в Интернет</a:t>
                      </a:r>
                    </a:p>
                    <a:p>
                      <a:pPr lvl="2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проблемы, связанные со школой</a:t>
                      </a:r>
                    </a:p>
                    <a:p>
                      <a:pPr algn="just"/>
                      <a:r>
                        <a:rPr lang="ru-RU" sz="20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Каждая шкала содержит перечень из 10 трудных жизненных ситуаций, которые могут вызывать психологические проблемы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781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Портал психологических изданий PsyJournals.ru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4E6AA9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https://psyjournals.ru/journals/chp/archive/2023_n1/Regush_et_al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Культурно-историческая психология — 2023. Том 19. № 1</a:t>
                      </a:r>
                      <a:endParaRPr lang="ru-RU" sz="1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57078" b="43448"/>
          <a:stretch/>
        </p:blipFill>
        <p:spPr>
          <a:xfrm>
            <a:off x="2273913" y="2510140"/>
            <a:ext cx="5661870" cy="3876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2417" y="110668"/>
            <a:ext cx="2672289" cy="267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2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4" y="40266"/>
            <a:ext cx="9539994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Особенности психологического благополучия одаренных подростков с разным уровнем развития креативности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71422"/>
              </p:ext>
            </p:extLst>
          </p:nvPr>
        </p:nvGraphicFramePr>
        <p:xfrm>
          <a:off x="120074" y="1639615"/>
          <a:ext cx="11946030" cy="504866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5732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Лактионова Е. Б., Грецов А. Г., Орлова А. В.,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Тузова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А. С.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48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105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253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95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Подростки, проявляющие одаренность, имеют разный уровень креативности. </a:t>
                      </a:r>
                      <a:r>
                        <a:rPr lang="ru-RU" sz="1950" dirty="0" smtClean="0"/>
                        <a:t>Высокий уровень креативности может стать барьером для установления дружеских контактов. </a:t>
                      </a:r>
                      <a:r>
                        <a:rPr lang="ru-RU" sz="1950" dirty="0" err="1" smtClean="0"/>
                        <a:t>Высококреативные</a:t>
                      </a:r>
                      <a:r>
                        <a:rPr lang="ru-RU" sz="1950" dirty="0" smtClean="0"/>
                        <a:t> учащиеся ценят возможность удовлетворения познавательной активности, чувствуют защищенность от социальной изоляции, поскольку могут проявить свой потенциал для решения предметных задач. </a:t>
                      </a:r>
                    </a:p>
                    <a:p>
                      <a:pPr algn="just"/>
                      <a:r>
                        <a:rPr lang="ru-RU" sz="1950" dirty="0" err="1" smtClean="0"/>
                        <a:t>Низкокреативные</a:t>
                      </a:r>
                      <a:r>
                        <a:rPr lang="ru-RU" sz="1950" dirty="0" smtClean="0"/>
                        <a:t> подростки умеют выстраивать близкие доверительные отношения со сверстниками. В школе такие подростки чувствуют себя защищенными от психологического насилия во взаимодействии как со сверстниками, так и с учителями, удовлетворены взаимоотношениями в образовательной среде.</a:t>
                      </a:r>
                      <a:endParaRPr lang="ru-RU" sz="195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290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Портал психологических изданий PsyJournals.ru </a:t>
                      </a: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https://psyjournals.ru/journals/pse/archive/2021_n2/Laktionova_Gretsov_et_al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tx1"/>
                          </a:solidFill>
                          <a:hlinkClick r:id="rId2"/>
                        </a:rPr>
                        <a:t>Психологическая наука и образование — 2021. Том 26. № 2</a:t>
                      </a:r>
                      <a:endParaRPr lang="ru-RU" sz="14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-849" t="-14856" r="64278" b="47164"/>
          <a:stretch/>
        </p:blipFill>
        <p:spPr>
          <a:xfrm>
            <a:off x="2266121" y="2255533"/>
            <a:ext cx="5695121" cy="4484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637" y="73706"/>
            <a:ext cx="2510467" cy="25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8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4" y="40266"/>
            <a:ext cx="9539994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Психологические аспекты в системе взаимоотношений "тренер-спортсмен" с учетом уровня спортивных достижений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47178"/>
              </p:ext>
            </p:extLst>
          </p:nvPr>
        </p:nvGraphicFramePr>
        <p:xfrm>
          <a:off x="120074" y="1639615"/>
          <a:ext cx="11946030" cy="508300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55732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Грецов А. Г., Пежемская Ю.С., Сомова Н.Л., Лактионова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Е.Б.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48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105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182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Модальность отношений с тренером у всех респондентов, принимавших участие в исследовании, носит позитивный характер, независимо от уровня их спортивных достижений, что может быть обусловлено спецификой профессиональной ориентации выборки на карьеру тренера. </a:t>
                      </a:r>
                    </a:p>
                    <a:p>
                      <a:pPr algn="just"/>
                      <a:r>
                        <a:rPr lang="ru-RU" sz="2000" dirty="0" smtClean="0"/>
                        <a:t>У спортсменов с высоким уровнем спортивных достижений ряд характеристик </a:t>
                      </a:r>
                      <a:r>
                        <a:rPr lang="ru-RU" sz="2000" dirty="0" err="1" smtClean="0"/>
                        <a:t>самоотношения</a:t>
                      </a:r>
                      <a:r>
                        <a:rPr lang="ru-RU" sz="2000" dirty="0" smtClean="0"/>
                        <a:t> и психологического благополучия находится на более высоком уровне, чем у спортсменов, не имеющих спортивного разряда. </a:t>
                      </a:r>
                    </a:p>
                    <a:p>
                      <a:pPr algn="just"/>
                      <a:r>
                        <a:rPr lang="ru-RU" sz="2000" dirty="0" smtClean="0"/>
                        <a:t>У спортсменов с высоким уровнем достижений выявлен более высокий уровень психологического благополучия по сравнению со спортсменами с низким уровнем достижений.</a:t>
                      </a:r>
                      <a:endParaRPr lang="ru-RU" sz="195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92904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https://cyberleninka.ru/article/n/psihologicheskie-aspekty-v-sisteme-vzaimootnosheniy-trener-sportsmen-s-uchetom-urovnya-sportivnyh-dostizheniy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</a:rPr>
                        <a:t>Теория и практика физической культуры. 2022. N 3.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r="76105" b="50425"/>
          <a:stretch/>
        </p:blipFill>
        <p:spPr>
          <a:xfrm>
            <a:off x="2305878" y="2272328"/>
            <a:ext cx="3463309" cy="3913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0976" y="40265"/>
            <a:ext cx="2515128" cy="251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4" y="40266"/>
            <a:ext cx="9539994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Взаимосвязь личностных особенностей и жизнестойкости у студентов педагогического вуза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50464"/>
              </p:ext>
            </p:extLst>
          </p:nvPr>
        </p:nvGraphicFramePr>
        <p:xfrm>
          <a:off x="120074" y="1639615"/>
          <a:ext cx="11946030" cy="498112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7837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Пашкин С. Б., Кораблина Е. П., Лисовская Н. Б., Бражник Е. И.,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Иконникова Г. Ю.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2848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50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Проведенное исследование доказало, что жизнестойкость и ее компоненты положительно связаны с коммуникативными факторами (общительность, доверчивость, пластичность и доминирование в социальных контактах), интеллектуальными факторами (пластичность, радикализм, любопытство), эмоциональными факторами (эмоциональная устойчивость, сдержанность, </a:t>
                      </a:r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сензитивность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) и регуляторными факторами (самоконтроль, ответственность). Решение проблемы исследования предлагается в виде создания и реализации практико-ориентированной программы по развитию жизнестойкости у студентов.</a:t>
                      </a:r>
                      <a:endParaRPr lang="ru-RU" sz="195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8523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https://pnojournal.wordpress.com/2022/01/06/pashkin-2/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Перспективы науки и образования.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2021. N 6 (54). </a:t>
                      </a:r>
                      <a:endParaRPr lang="ru-RU" sz="14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9677" t="2173" r="68668" b="55435"/>
          <a:stretch/>
        </p:blipFill>
        <p:spPr>
          <a:xfrm>
            <a:off x="2325756" y="2555394"/>
            <a:ext cx="2246245" cy="3876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0068" y="223692"/>
            <a:ext cx="2406036" cy="240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6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74" y="40266"/>
            <a:ext cx="9539994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Психологические факторы доверия к популярным </a:t>
            </a:r>
            <a:r>
              <a:rPr lang="ru-RU" sz="3200" b="1" dirty="0" err="1"/>
              <a:t>видеоблогерам</a:t>
            </a:r>
            <a:r>
              <a:rPr lang="ru-RU" sz="3200" b="1" dirty="0"/>
              <a:t> у современной молодежи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0099"/>
              </p:ext>
            </p:extLst>
          </p:nvPr>
        </p:nvGraphicFramePr>
        <p:xfrm>
          <a:off x="120074" y="1639615"/>
          <a:ext cx="11946030" cy="494196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7837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Богдановская И. М., </a:t>
                      </a:r>
                      <a:r>
                        <a:rPr lang="ru-RU" sz="240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Углова</a:t>
                      </a: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А. Б., Королева Н. Н.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2848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70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Установлено, что большая часть респондентов склонны доверять мнению </a:t>
                      </a:r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видеоблогеров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. Среди компонентов доверия наиболее ярко выделяется стремление к установлению тождества, идентичности с предпочитаемым </a:t>
                      </a:r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видеоблогером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. </a:t>
                      </a:r>
                    </a:p>
                    <a:p>
                      <a:pPr algn="just"/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Новым результатом стало выявление взаимосвязи самооценки интереса и компетентности по отношению к тематике, обсуждаемой в </a:t>
                      </a:r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видеоблогах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, с общим уровнем доверия к </a:t>
                      </a:r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видеоблогеру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. </a:t>
                      </a:r>
                    </a:p>
                    <a:p>
                      <a:pPr algn="just"/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Показано, что факторная структура доверия включает один независимый и два коррелированных фактора. </a:t>
                      </a:r>
                      <a:endParaRPr lang="ru-RU" sz="195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8523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hlinkClick r:id="rId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https://psy-journal.hse.ru/2021-18-3/513328372.html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Психология. Журнал Высшей школы экономики. — 2021. — Том 18, N 3. - С. 451-467</a:t>
                      </a:r>
                      <a:endParaRPr lang="ru-RU" sz="14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617" y="2404156"/>
            <a:ext cx="5694158" cy="4511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8532" y="40266"/>
            <a:ext cx="2437572" cy="243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Переход к экстренному дистанционному обучению в условиях пандемии в призме переживания студентами трансформации образовательной среды вуза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18383"/>
              </p:ext>
            </p:extLst>
          </p:nvPr>
        </p:nvGraphicFramePr>
        <p:xfrm>
          <a:off x="120074" y="1639615"/>
          <a:ext cx="11946030" cy="514812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4514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Казакова Е. И., Кондракова И. Э., Проект Ю. Л. 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36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292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5"/>
                          </a:solidFill>
                        </a:rPr>
                        <a:t>Выборка исследования 4558 чел.</a:t>
                      </a:r>
                      <a:endParaRPr lang="ru-RU" sz="20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Проведенное исследование продемонстрировало изменение привычных форм активностей, осуществляемых студентами в ходе учебной деятельности. Студенты ощущают достаточность условий и ресурсов для освоения цифровых инструментов обучения, легко адаптируются в электронной среде своих вузов. </a:t>
                      </a:r>
                    </a:p>
                    <a:p>
                      <a:pPr algn="just"/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Сформированность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 устойчивой социальной среды в рамках ЭОС, обеспечивающей гармоничное взаимодействие и общение между субъектами образовательного процесса, способствует достижению оптимального баланса переживаний обучающихся, снижает риск возникновения негативных внутренний состояний, приводящих к </a:t>
                      </a:r>
                      <a:r>
                        <a:rPr lang="ru-RU" sz="2000" b="0" i="0" dirty="0" err="1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демотивацииучебной</a:t>
                      </a:r>
                      <a:r>
                        <a:rPr lang="ru-RU" sz="2000" b="0" i="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</a:rPr>
                        <a:t> деятельности, переживанию отчуждения от учебы, нарастанию чувства бессмысленности и пустоты в процессе обучения.</a:t>
                      </a:r>
                      <a:endParaRPr lang="ru-RU" sz="195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7894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40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hlinkClick r:id="rId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https://www.elibrary.ru/item.asp?id=466675</a:t>
                      </a:r>
                      <a:r>
                        <a:rPr lang="ru-RU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</a:rPr>
                        <a:t>Образование и наука. — 2021. — Том 23, N 8.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t="1" r="12006" b="7222"/>
          <a:stretch/>
        </p:blipFill>
        <p:spPr>
          <a:xfrm>
            <a:off x="2155617" y="2125861"/>
            <a:ext cx="5010496" cy="4185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7791" y="38929"/>
            <a:ext cx="1998179" cy="199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7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" y="40267"/>
            <a:ext cx="10137109" cy="15993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Ethical and moral levels in the functioning of the personality of the educational psychologist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61154"/>
              </p:ext>
            </p:extLst>
          </p:nvPr>
        </p:nvGraphicFramePr>
        <p:xfrm>
          <a:off x="120074" y="1639615"/>
          <a:ext cx="11946030" cy="499588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43829">
                  <a:extLst>
                    <a:ext uri="{9D8B030D-6E8A-4147-A177-3AD203B41FA5}">
                      <a16:colId xmlns:a16="http://schemas.microsoft.com/office/drawing/2014/main" val="780257201"/>
                    </a:ext>
                  </a:extLst>
                </a:gridCol>
                <a:gridCol w="9902201">
                  <a:extLst>
                    <a:ext uri="{9D8B030D-6E8A-4147-A177-3AD203B41FA5}">
                      <a16:colId xmlns:a16="http://schemas.microsoft.com/office/drawing/2014/main" val="2280174881"/>
                    </a:ext>
                  </a:extLst>
                </a:gridCol>
              </a:tblGrid>
              <a:tr h="4514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Веселова Е.К.,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ru-RU" sz="2400" baseline="0" dirty="0" err="1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Коржова</a:t>
                      </a:r>
                      <a:r>
                        <a:rPr lang="ru-RU" sz="240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</a:rPr>
                        <a:t> Е.Ю.</a:t>
                      </a:r>
                      <a:endParaRPr lang="ru-RU" sz="2400" baseline="0" dirty="0" smtClean="0">
                        <a:ln>
                          <a:noFill/>
                        </a:ln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968219"/>
                  </a:ext>
                </a:extLst>
              </a:tr>
              <a:tr h="436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Индексация</a:t>
                      </a:r>
                      <a:endParaRPr lang="ru-RU" sz="24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0691"/>
                  </a:ext>
                </a:extLst>
              </a:tr>
              <a:tr h="3292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Некоторые результаты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20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chemeClr val="accent5"/>
                          </a:solidFill>
                        </a:rPr>
                        <a:t>Теоретическое исследование</a:t>
                      </a:r>
                      <a:endParaRPr lang="ru-RU" sz="1800" i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We compare two approaches to the explanation of the psychological foundations of moral functioning: models enumerating the personal qualities </a:t>
                      </a:r>
                      <a:r>
                        <a:rPr lang="en-US" sz="2000" dirty="0" err="1" smtClean="0"/>
                        <a:t>defning</a:t>
                      </a:r>
                      <a:r>
                        <a:rPr lang="en-US" sz="2000" dirty="0" smtClean="0"/>
                        <a:t> moral behavior and models of integrated moral functioning. </a:t>
                      </a:r>
                    </a:p>
                    <a:p>
                      <a:pPr algn="just"/>
                      <a:r>
                        <a:rPr lang="en-US" sz="2000" dirty="0" smtClean="0"/>
                        <a:t>The article describes the existential-ontological concept of moral functioning, correlating the maturity of individual moral consciousness, awareness of the adoption of a particular ethical system of norms and ideals, and the conscience. </a:t>
                      </a:r>
                    </a:p>
                    <a:p>
                      <a:pPr algn="just"/>
                      <a:r>
                        <a:rPr lang="en-US" sz="2000" dirty="0" smtClean="0"/>
                        <a:t>We conclude that it is necessary to educate future specialists as mature, integrated personalities, ensuring integrated moral functioning in their professional interactions</a:t>
                      </a:r>
                      <a:endParaRPr lang="ru-RU" sz="1950" b="0" i="0" dirty="0" smtClean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09549"/>
                  </a:ext>
                </a:extLst>
              </a:tr>
              <a:tr h="78948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r>
                        <a:rPr lang="ru-RU" sz="2000" dirty="0" err="1" smtClean="0"/>
                        <a:t>сылка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на полный текст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sng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2"/>
                        </a:rPr>
                        <a:t>https://www.elibrary.ru/item.asp?id=42631130</a:t>
                      </a:r>
                      <a:endParaRPr lang="ru-RU" sz="1400" b="0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solidFill>
                            <a:schemeClr val="tx1"/>
                          </a:solidFill>
                        </a:rPr>
                        <a:t>Psychology in Russia: State of the Art. — 2020.  V. 13, no. 1.</a:t>
                      </a:r>
                      <a:endParaRPr lang="ru-RU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784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r="23003" b="11628"/>
          <a:stretch/>
        </p:blipFill>
        <p:spPr>
          <a:xfrm>
            <a:off x="2155617" y="2125862"/>
            <a:ext cx="4384331" cy="3986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9417" y="77987"/>
            <a:ext cx="2446553" cy="244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24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39536</TotalTime>
  <Words>1723</Words>
  <Application>Microsoft Office PowerPoint</Application>
  <PresentationFormat>Широкоэкранный</PresentationFormat>
  <Paragraphs>185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Times New Roman</vt:lpstr>
      <vt:lpstr>Тема Office</vt:lpstr>
      <vt:lpstr>            VII Конференция по результатам научных исследований «Научные исследования института психологии: из прошлого в будущее», посвященная 300-летию РАН</vt:lpstr>
      <vt:lpstr>Особенности адаптации студентов - представителей коренных и малочисленных народов Севера, Сибири и Дальнего Востока Российской Федерации к образовательной среде колледжа</vt:lpstr>
      <vt:lpstr>Психологические проблемы подростков в реальной и виртуальной среде: методика исследования </vt:lpstr>
      <vt:lpstr>Особенности психологического благополучия одаренных подростков с разным уровнем развития креативности </vt:lpstr>
      <vt:lpstr>Психологические аспекты в системе взаимоотношений "тренер-спортсмен" с учетом уровня спортивных достижений </vt:lpstr>
      <vt:lpstr>Взаимосвязь личностных особенностей и жизнестойкости у студентов педагогического вуза</vt:lpstr>
      <vt:lpstr>Психологические факторы доверия к популярным видеоблогерам у современной молодежи </vt:lpstr>
      <vt:lpstr>Переход к экстренному дистанционному обучению в условиях пандемии в призме переживания студентами трансформации образовательной среды вуза </vt:lpstr>
      <vt:lpstr>Ethical and moral levels in the functioning of the personality of the educational psychologist</vt:lpstr>
      <vt:lpstr>Сравнительно-исторический анализ самооценки подростков с устойчивым противоправным поведением (1996, 2004 и 2020 г.)</vt:lpstr>
      <vt:lpstr>Переживание социального исключения:  разработка и апробация опросника</vt:lpstr>
      <vt:lpstr>Адаптивные изменения психической деятельности современного человека</vt:lpstr>
      <vt:lpstr>Особенности мышления современных дошкольников с задержкой психического развития </vt:lpstr>
      <vt:lpstr>Детское горе: теоретическая концептуализация проблемы </vt:lpstr>
      <vt:lpstr> Благодарим за внимание!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КУРСА</dc:title>
  <dc:creator>Elvira_R Elvira_R</dc:creator>
  <cp:lastModifiedBy>HP</cp:lastModifiedBy>
  <cp:revision>366</cp:revision>
  <cp:lastPrinted>2020-10-07T16:06:10Z</cp:lastPrinted>
  <dcterms:created xsi:type="dcterms:W3CDTF">2020-06-27T05:26:19Z</dcterms:created>
  <dcterms:modified xsi:type="dcterms:W3CDTF">2024-02-04T16:47:27Z</dcterms:modified>
</cp:coreProperties>
</file>