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343" r:id="rId4"/>
    <p:sldId id="342" r:id="rId5"/>
    <p:sldId id="308" r:id="rId6"/>
    <p:sldId id="348" r:id="rId7"/>
    <p:sldId id="259" r:id="rId8"/>
    <p:sldId id="344" r:id="rId9"/>
    <p:sldId id="299" r:id="rId10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c" initials="i" lastIdx="2" clrIdx="0"/>
  <p:cmAuthor id="1" name="User" initials="U" lastIdx="5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5A3"/>
    <a:srgbClr val="0B99B5"/>
    <a:srgbClr val="FFCCFF"/>
    <a:srgbClr val="B2A5BB"/>
    <a:srgbClr val="01649D"/>
    <a:srgbClr val="FF00FF"/>
    <a:srgbClr val="FFC301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EAA1F-7FF9-4677-851A-CC53030D8279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0C7D-0669-4DD9-8067-4E39498AE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D43B-EDD6-4A01-A8F0-1ADED25682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83E0-8FDC-4E71-8CCD-CF94D01D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C313-2B19-4624-9D94-41C5ACE69490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8DFC-B763-4C90-A668-A7CD7C187AC5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B93-4D94-4B07-BF13-61FAB33E807E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16A-FC38-4E70-ADCB-5BDF71DA4680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B2B-1DE6-4DD6-AAEB-0A043AC80909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59F1-C0FC-41D1-B7B9-A1AAAEFC6CCE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F2B2-352C-4613-A2FE-43ACB0EBEB4E}" type="datetime1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B72D-216B-4AFE-870A-85EAAD24B549}" type="datetime1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80B-B5A9-4133-B4D3-FCB818E132DC}" type="datetime1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63AA-3472-46DA-846C-A22B151FE1E1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7FBF-39C8-48A5-82E7-68FAE93C4571}" type="datetime1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71F2-29AD-49A7-8886-BE3F2D1E8C2D}" type="datetime1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6" y="2482810"/>
            <a:ext cx="8935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Lazursky" panose="020B0604020202020204" pitchFamily="34" charset="0"/>
              </a:rPr>
              <a:t>Управление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Lazursky" panose="020B0604020202020204" pitchFamily="34" charset="0"/>
              </a:rPr>
              <a:t>редакционно-издательской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Lazursky" panose="020B0604020202020204" pitchFamily="34" charset="0"/>
              </a:rPr>
              <a:t>деятельности РГПУ им. А.И. Герцена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315699" y="6423025"/>
            <a:ext cx="809625" cy="365125"/>
          </a:xfrm>
        </p:spPr>
        <p:txBody>
          <a:bodyPr/>
          <a:lstStyle/>
          <a:p>
            <a:fld id="{7DA2B27D-A18B-4BE3-B1E1-7027D4DD416A}" type="slidenum">
              <a:rPr lang="ru-RU" sz="1800" b="1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ru-RU" sz="1800" b="1" dirty="0">
              <a:solidFill>
                <a:srgbClr val="016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02334" y="985945"/>
            <a:ext cx="7491832" cy="1223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РЕДАКЦИОННО-ИЗДАТЕЛЬСКИЙ СОВЕТ</a:t>
            </a:r>
          </a:p>
          <a:p>
            <a:pPr algn="ctr"/>
            <a:r>
              <a:rPr lang="ru-RU" sz="2800" b="1" dirty="0" smtClean="0"/>
              <a:t>определяет политику издательской деятельности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806" y="2507005"/>
            <a:ext cx="11718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Управление редакционно-издательской деятельности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474" y="3840480"/>
            <a:ext cx="3334043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Отдел научных журналов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8417" y="3854548"/>
            <a:ext cx="2619605" cy="717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Издательство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09538" y="3854548"/>
            <a:ext cx="3645656" cy="81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Отдел реализации изданий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2580" y="5359171"/>
            <a:ext cx="2729132" cy="74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Редакционный отдел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514535" y="2209834"/>
            <a:ext cx="309490" cy="297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65495" y="3421405"/>
            <a:ext cx="534573" cy="4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401993" y="3421404"/>
            <a:ext cx="534573" cy="4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403246" y="3435473"/>
            <a:ext cx="534573" cy="4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8596" y="5343842"/>
            <a:ext cx="2729132" cy="74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Центральный множительный участок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9350833">
            <a:off x="7019778" y="4380593"/>
            <a:ext cx="450165" cy="1051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83892">
            <a:off x="4090016" y="4470462"/>
            <a:ext cx="450165" cy="962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432517" y="4029211"/>
            <a:ext cx="956603" cy="384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244861" y="4070020"/>
            <a:ext cx="956603" cy="384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9876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82018" y="998814"/>
            <a:ext cx="76809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КАФЕДРЫ, ИНСТИТУТЫ</a:t>
            </a:r>
          </a:p>
          <a:p>
            <a:pPr algn="ctr"/>
            <a:r>
              <a:rPr lang="ru-RU" sz="2800" b="1" dirty="0" smtClean="0"/>
              <a:t>(формирование заявок в 1С «Заявка в РИС»)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237" y="321207"/>
            <a:ext cx="10515600" cy="70305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издательской деятельности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2702" y="2970369"/>
            <a:ext cx="8975187" cy="72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РЕДАКЦИОННО-ИЗДАТЕЛЬСКИЙ СОВЕТ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5589" y="2179163"/>
            <a:ext cx="10480430" cy="513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БИБЛИОТЕКА (обеспеченность учебной и научной литературой)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057" y="4001726"/>
            <a:ext cx="12192000" cy="870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ИЗДАТЕЛЬСТВО </a:t>
            </a:r>
            <a:r>
              <a:rPr lang="en-US" sz="2800" b="1" dirty="0" smtClean="0"/>
              <a:t>(</a:t>
            </a:r>
            <a:r>
              <a:rPr lang="ru-RU" sz="2800" b="1" dirty="0" smtClean="0"/>
              <a:t>заявка на издание)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8332" y="5278642"/>
            <a:ext cx="9744075" cy="601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БИБЛИОТЕКА (РИНЦ)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640" y="6161649"/>
            <a:ext cx="10522634" cy="69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ОТДЕЛ РЕАЛИЗАЦИИ ИЗДАНИЙ</a:t>
            </a:r>
            <a:endParaRPr lang="ru-RU" sz="2800" b="1" dirty="0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5574322" y="1938657"/>
            <a:ext cx="235635" cy="240506"/>
          </a:xfrm>
          <a:prstGeom prst="down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5534734" y="5038136"/>
            <a:ext cx="235635" cy="240506"/>
          </a:xfrm>
          <a:prstGeom prst="down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5574322" y="3736346"/>
            <a:ext cx="235635" cy="240506"/>
          </a:xfrm>
          <a:prstGeom prst="down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H="1">
            <a:off x="5574322" y="2693244"/>
            <a:ext cx="235635" cy="240506"/>
          </a:xfrm>
          <a:prstGeom prst="down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5526799" y="5930073"/>
            <a:ext cx="235635" cy="240506"/>
          </a:xfrm>
          <a:prstGeom prst="downArrow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271604" y="6384925"/>
            <a:ext cx="781050" cy="365125"/>
          </a:xfrm>
        </p:spPr>
        <p:txBody>
          <a:bodyPr/>
          <a:lstStyle/>
          <a:p>
            <a:fld id="{7DA2B27D-A18B-4BE3-B1E1-7027D4DD416A}" type="slidenum">
              <a:rPr lang="ru-RU" sz="1800" b="1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ru-RU" sz="1400" b="1" dirty="0">
              <a:solidFill>
                <a:srgbClr val="016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247" y="1829870"/>
            <a:ext cx="91543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НАЦИОНАЛЬНЫЙ СТАНДАРТ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ГОСТР 7.0.60 - 2020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166829" y="6375400"/>
            <a:ext cx="885825" cy="365125"/>
          </a:xfrm>
        </p:spPr>
        <p:txBody>
          <a:bodyPr/>
          <a:lstStyle/>
          <a:p>
            <a:fld id="{7DA2B27D-A18B-4BE3-B1E1-7027D4DD416A}" type="slidenum">
              <a:rPr lang="ru-RU" sz="1800" b="1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ru-RU" sz="1400" b="1" dirty="0">
              <a:solidFill>
                <a:srgbClr val="016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9035" y="123516"/>
            <a:ext cx="6591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Виды непериодических изданий</a:t>
            </a: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7699" y="1464945"/>
            <a:ext cx="60538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УЧЕБНЫЕ ИЗДАНИЯ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Учебный словарь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Учебное пособие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Учебно-методическое пособие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Учебное-наглядное пособие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Учебное картографическое пособие/атлас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Рабочая тетрадь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Самоучитель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Практикум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Учебная программа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4649" y="1565030"/>
            <a:ext cx="56873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НАУЧНЫЕ ИЗДАНИЯ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Монография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Сборник научных трудов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Материалы конференции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Препринт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Тезисы докладов/сообщений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научной конференции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Автореферат диссертации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Словарно-энциклопедические издания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12794"/>
              </p:ext>
            </p:extLst>
          </p:nvPr>
        </p:nvGraphicFramePr>
        <p:xfrm>
          <a:off x="1207477" y="1095655"/>
          <a:ext cx="10058399" cy="290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32">
                  <a:extLst>
                    <a:ext uri="{9D8B030D-6E8A-4147-A177-3AD203B41FA5}">
                      <a16:colId xmlns:a16="http://schemas.microsoft.com/office/drawing/2014/main" val="552394336"/>
                    </a:ext>
                  </a:extLst>
                </a:gridCol>
                <a:gridCol w="1154971">
                  <a:extLst>
                    <a:ext uri="{9D8B030D-6E8A-4147-A177-3AD203B41FA5}">
                      <a16:colId xmlns:a16="http://schemas.microsoft.com/office/drawing/2014/main" val="2963754940"/>
                    </a:ext>
                  </a:extLst>
                </a:gridCol>
                <a:gridCol w="1161317">
                  <a:extLst>
                    <a:ext uri="{9D8B030D-6E8A-4147-A177-3AD203B41FA5}">
                      <a16:colId xmlns:a16="http://schemas.microsoft.com/office/drawing/2014/main" val="3528294391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4217617634"/>
                    </a:ext>
                  </a:extLst>
                </a:gridCol>
                <a:gridCol w="1856203">
                  <a:extLst>
                    <a:ext uri="{9D8B030D-6E8A-4147-A177-3AD203B41FA5}">
                      <a16:colId xmlns:a16="http://schemas.microsoft.com/office/drawing/2014/main" val="2017278671"/>
                    </a:ext>
                  </a:extLst>
                </a:gridCol>
                <a:gridCol w="713924">
                  <a:extLst>
                    <a:ext uri="{9D8B030D-6E8A-4147-A177-3AD203B41FA5}">
                      <a16:colId xmlns:a16="http://schemas.microsoft.com/office/drawing/2014/main" val="1294492124"/>
                    </a:ext>
                  </a:extLst>
                </a:gridCol>
                <a:gridCol w="888439">
                  <a:extLst>
                    <a:ext uri="{9D8B030D-6E8A-4147-A177-3AD203B41FA5}">
                      <a16:colId xmlns:a16="http://schemas.microsoft.com/office/drawing/2014/main" val="1090679420"/>
                    </a:ext>
                  </a:extLst>
                </a:gridCol>
                <a:gridCol w="523544">
                  <a:extLst>
                    <a:ext uri="{9D8B030D-6E8A-4147-A177-3AD203B41FA5}">
                      <a16:colId xmlns:a16="http://schemas.microsoft.com/office/drawing/2014/main" val="4224370470"/>
                    </a:ext>
                  </a:extLst>
                </a:gridCol>
                <a:gridCol w="1637266">
                  <a:extLst>
                    <a:ext uri="{9D8B030D-6E8A-4147-A177-3AD203B41FA5}">
                      <a16:colId xmlns:a16="http://schemas.microsoft.com/office/drawing/2014/main" val="532765643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РЕДАКЦИОННО-ИЗДАТЕЛЬСКИЙ СОВЕТ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940408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ПЕРЕЧЕНЬ НАУЧНЫХ ИЗДАНИЙ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038048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МОНОГРАФИИ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76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№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Структурное подразделение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Авторы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Название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Название издательской программы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Печатное издание да/нет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Электронное издание да/нет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Объем авт.л.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Планируемый срок сдачи рукописи с точностью до </a:t>
                      </a:r>
                      <a:r>
                        <a:rPr lang="ru-RU" sz="1100" u="none" strike="noStrike" dirty="0" smtClean="0">
                          <a:effectLst/>
                        </a:rPr>
                        <a:t>месяца (с 1 февраля до 1 ноября 2024 г.)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79402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Институт педагогики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Коллектив авторов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Основы воспитания </a:t>
                      </a:r>
                      <a:r>
                        <a:rPr lang="ru-RU" sz="11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И.П.Иванов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. Избранные труды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Герценовский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университет педагогам России</a:t>
                      </a:r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февраль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677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085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6979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332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550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040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4539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16691"/>
              </p:ext>
            </p:extLst>
          </p:nvPr>
        </p:nvGraphicFramePr>
        <p:xfrm>
          <a:off x="1207476" y="4046940"/>
          <a:ext cx="10058400" cy="198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16">
                  <a:extLst>
                    <a:ext uri="{9D8B030D-6E8A-4147-A177-3AD203B41FA5}">
                      <a16:colId xmlns:a16="http://schemas.microsoft.com/office/drawing/2014/main" val="3780267699"/>
                    </a:ext>
                  </a:extLst>
                </a:gridCol>
                <a:gridCol w="1152161">
                  <a:extLst>
                    <a:ext uri="{9D8B030D-6E8A-4147-A177-3AD203B41FA5}">
                      <a16:colId xmlns:a16="http://schemas.microsoft.com/office/drawing/2014/main" val="2337271082"/>
                    </a:ext>
                  </a:extLst>
                </a:gridCol>
                <a:gridCol w="1161683">
                  <a:extLst>
                    <a:ext uri="{9D8B030D-6E8A-4147-A177-3AD203B41FA5}">
                      <a16:colId xmlns:a16="http://schemas.microsoft.com/office/drawing/2014/main" val="4108379333"/>
                    </a:ext>
                  </a:extLst>
                </a:gridCol>
                <a:gridCol w="3713578">
                  <a:extLst>
                    <a:ext uri="{9D8B030D-6E8A-4147-A177-3AD203B41FA5}">
                      <a16:colId xmlns:a16="http://schemas.microsoft.com/office/drawing/2014/main" val="1331568436"/>
                    </a:ext>
                  </a:extLst>
                </a:gridCol>
                <a:gridCol w="714150">
                  <a:extLst>
                    <a:ext uri="{9D8B030D-6E8A-4147-A177-3AD203B41FA5}">
                      <a16:colId xmlns:a16="http://schemas.microsoft.com/office/drawing/2014/main" val="3794844969"/>
                    </a:ext>
                  </a:extLst>
                </a:gridCol>
                <a:gridCol w="888719">
                  <a:extLst>
                    <a:ext uri="{9D8B030D-6E8A-4147-A177-3AD203B41FA5}">
                      <a16:colId xmlns:a16="http://schemas.microsoft.com/office/drawing/2014/main" val="3988680012"/>
                    </a:ext>
                  </a:extLst>
                </a:gridCol>
                <a:gridCol w="523710">
                  <a:extLst>
                    <a:ext uri="{9D8B030D-6E8A-4147-A177-3AD203B41FA5}">
                      <a16:colId xmlns:a16="http://schemas.microsoft.com/office/drawing/2014/main" val="1370503196"/>
                    </a:ext>
                  </a:extLst>
                </a:gridCol>
                <a:gridCol w="1637783">
                  <a:extLst>
                    <a:ext uri="{9D8B030D-6E8A-4147-A177-3AD203B41FA5}">
                      <a16:colId xmlns:a16="http://schemas.microsoft.com/office/drawing/2014/main" val="2046388785"/>
                    </a:ext>
                  </a:extLst>
                </a:gridCol>
              </a:tblGrid>
              <a:tr h="270083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СБОРНИКИ КОНФЕРЕНЦИЙ / НАУЧНЫХ ТРУДОВ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7521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№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Структурное подразделение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Авторы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Название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Печатное издание да/нет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Электронное издание да/нет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Объем авт.л.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Планируемый срок сдачи рукописи с точностью до </a:t>
                      </a:r>
                      <a:r>
                        <a:rPr lang="ru-RU" sz="1100" u="none" strike="noStrike" dirty="0" smtClean="0">
                          <a:effectLst/>
                        </a:rPr>
                        <a:t>месяца (с 1 февраля до 1 ноября 2024 г.)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2819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Институт педагогики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Коллектив авторов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Герценовские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чтения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апрель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19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228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4783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300179" y="6365875"/>
            <a:ext cx="752475" cy="365125"/>
          </a:xfrm>
        </p:spPr>
        <p:txBody>
          <a:bodyPr/>
          <a:lstStyle/>
          <a:p>
            <a:fld id="{7DA2B27D-A18B-4BE3-B1E1-7027D4DD416A}" type="slidenum">
              <a:rPr lang="ru-RU" sz="1800" b="1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ru-RU" sz="1800" b="1" dirty="0">
              <a:solidFill>
                <a:srgbClr val="016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06255"/>
              </p:ext>
            </p:extLst>
          </p:nvPr>
        </p:nvGraphicFramePr>
        <p:xfrm>
          <a:off x="281354" y="1617785"/>
          <a:ext cx="11771299" cy="4255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50">
                  <a:extLst>
                    <a:ext uri="{9D8B030D-6E8A-4147-A177-3AD203B41FA5}">
                      <a16:colId xmlns:a16="http://schemas.microsoft.com/office/drawing/2014/main" val="1037957734"/>
                    </a:ext>
                  </a:extLst>
                </a:gridCol>
                <a:gridCol w="1190147">
                  <a:extLst>
                    <a:ext uri="{9D8B030D-6E8A-4147-A177-3AD203B41FA5}">
                      <a16:colId xmlns:a16="http://schemas.microsoft.com/office/drawing/2014/main" val="2413941537"/>
                    </a:ext>
                  </a:extLst>
                </a:gridCol>
                <a:gridCol w="1013484">
                  <a:extLst>
                    <a:ext uri="{9D8B030D-6E8A-4147-A177-3AD203B41FA5}">
                      <a16:colId xmlns:a16="http://schemas.microsoft.com/office/drawing/2014/main" val="3253695535"/>
                    </a:ext>
                  </a:extLst>
                </a:gridCol>
                <a:gridCol w="1971182">
                  <a:extLst>
                    <a:ext uri="{9D8B030D-6E8A-4147-A177-3AD203B41FA5}">
                      <a16:colId xmlns:a16="http://schemas.microsoft.com/office/drawing/2014/main" val="1516847895"/>
                    </a:ext>
                  </a:extLst>
                </a:gridCol>
                <a:gridCol w="1441194">
                  <a:extLst>
                    <a:ext uri="{9D8B030D-6E8A-4147-A177-3AD203B41FA5}">
                      <a16:colId xmlns:a16="http://schemas.microsoft.com/office/drawing/2014/main" val="774777741"/>
                    </a:ext>
                  </a:extLst>
                </a:gridCol>
                <a:gridCol w="1441194">
                  <a:extLst>
                    <a:ext uri="{9D8B030D-6E8A-4147-A177-3AD203B41FA5}">
                      <a16:colId xmlns:a16="http://schemas.microsoft.com/office/drawing/2014/main" val="3697919867"/>
                    </a:ext>
                  </a:extLst>
                </a:gridCol>
                <a:gridCol w="660159">
                  <a:extLst>
                    <a:ext uri="{9D8B030D-6E8A-4147-A177-3AD203B41FA5}">
                      <a16:colId xmlns:a16="http://schemas.microsoft.com/office/drawing/2014/main" val="785243175"/>
                    </a:ext>
                  </a:extLst>
                </a:gridCol>
                <a:gridCol w="1004186">
                  <a:extLst>
                    <a:ext uri="{9D8B030D-6E8A-4147-A177-3AD203B41FA5}">
                      <a16:colId xmlns:a16="http://schemas.microsoft.com/office/drawing/2014/main" val="3356700170"/>
                    </a:ext>
                  </a:extLst>
                </a:gridCol>
                <a:gridCol w="994889">
                  <a:extLst>
                    <a:ext uri="{9D8B030D-6E8A-4147-A177-3AD203B41FA5}">
                      <a16:colId xmlns:a16="http://schemas.microsoft.com/office/drawing/2014/main" val="2276078821"/>
                    </a:ext>
                  </a:extLst>
                </a:gridCol>
                <a:gridCol w="1822414">
                  <a:extLst>
                    <a:ext uri="{9D8B030D-6E8A-4147-A177-3AD203B41FA5}">
                      <a16:colId xmlns:a16="http://schemas.microsoft.com/office/drawing/2014/main" val="268313105"/>
                    </a:ext>
                  </a:extLst>
                </a:gridCol>
              </a:tblGrid>
              <a:tr h="30512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РЕДАКЦИОННО-ИЗДАТЕЛЬСКИЙ СОВЕТ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11754"/>
                  </a:ext>
                </a:extLst>
              </a:tr>
              <a:tr h="30512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ПЕРЕЧЕНЬ УЧЕБНЫХ ИЗДАНИЙ                                                          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81072"/>
                  </a:ext>
                </a:extLst>
              </a:tr>
              <a:tr h="1134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№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Структурное подразделение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Авторы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Название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Вид издания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Название издательской программы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Объем авт.л.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Печатное издание да/нет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Электронное издание да/нет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Планируемый срок сдачи рукописи с точностью до месяца (с 1 февраля до 1 ноября 2024 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/>
                </a:tc>
                <a:extLst>
                  <a:ext uri="{0D108BD9-81ED-4DB2-BD59-A6C34878D82A}">
                    <a16:rowId xmlns:a16="http://schemas.microsoft.com/office/drawing/2014/main" val="2913946833"/>
                  </a:ext>
                </a:extLst>
              </a:tr>
              <a:tr h="30512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Институт педагогики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Коллектив авторов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«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Готовимся к ГИА»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Учебное пособие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Готовимся к итоговой аттестации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октябрь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311620904"/>
                  </a:ext>
                </a:extLst>
              </a:tr>
              <a:tr h="30512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4124675324"/>
                  </a:ext>
                </a:extLst>
              </a:tr>
              <a:tr h="30512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037359368"/>
                  </a:ext>
                </a:extLst>
              </a:tr>
              <a:tr h="30512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3086888300"/>
                  </a:ext>
                </a:extLst>
              </a:tr>
              <a:tr h="38140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3971619831"/>
                  </a:ext>
                </a:extLst>
              </a:tr>
              <a:tr h="38140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158400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12" y="2191641"/>
            <a:ext cx="788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Герценовский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университет педагогам России»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«Золотые имена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Герценовского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университета»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«Готовимся к итоговой аттестации»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«Введение в профессиональную деятельность»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31" y="1201238"/>
            <a:ext cx="3859138" cy="55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6" y="3067585"/>
            <a:ext cx="786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4472C4">
                    <a:lumMod val="50000"/>
                  </a:srgbClr>
                </a:solidFill>
                <a:latin typeface="Lazursky" panose="020B0604020202020204" pitchFamily="34" charset="0"/>
              </a:rPr>
              <a:t>Благодарю за внимание!</a:t>
            </a:r>
            <a:endParaRPr lang="ru-RU" sz="4800" dirty="0">
              <a:solidFill>
                <a:srgbClr val="4472C4">
                  <a:lumMod val="50000"/>
                </a:srgb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300</Words>
  <Application>Microsoft Office PowerPoint</Application>
  <PresentationFormat>Широкоэкранный</PresentationFormat>
  <Paragraphs>243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Lazursky</vt:lpstr>
      <vt:lpstr>Тема Office</vt:lpstr>
      <vt:lpstr>Презентация PowerPoint</vt:lpstr>
      <vt:lpstr>Презентация PowerPoint</vt:lpstr>
      <vt:lpstr>Организация издательской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UNIhead</cp:lastModifiedBy>
  <cp:revision>379</cp:revision>
  <cp:lastPrinted>2020-02-13T12:59:43Z</cp:lastPrinted>
  <dcterms:created xsi:type="dcterms:W3CDTF">2018-06-25T16:57:33Z</dcterms:created>
  <dcterms:modified xsi:type="dcterms:W3CDTF">2023-12-20T11:24:40Z</dcterms:modified>
</cp:coreProperties>
</file>